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5" r:id="rId1"/>
  </p:sldMasterIdLst>
  <p:notesMasterIdLst>
    <p:notesMasterId r:id="rId31"/>
  </p:notesMasterIdLst>
  <p:handoutMasterIdLst>
    <p:handoutMasterId r:id="rId32"/>
  </p:handoutMasterIdLst>
  <p:sldIdLst>
    <p:sldId id="297" r:id="rId2"/>
    <p:sldId id="298" r:id="rId3"/>
    <p:sldId id="299" r:id="rId4"/>
    <p:sldId id="300" r:id="rId5"/>
    <p:sldId id="323" r:id="rId6"/>
    <p:sldId id="301" r:id="rId7"/>
    <p:sldId id="302" r:id="rId8"/>
    <p:sldId id="303" r:id="rId9"/>
    <p:sldId id="304" r:id="rId10"/>
    <p:sldId id="306" r:id="rId11"/>
    <p:sldId id="324" r:id="rId12"/>
    <p:sldId id="309" r:id="rId13"/>
    <p:sldId id="307" r:id="rId14"/>
    <p:sldId id="308" r:id="rId15"/>
    <p:sldId id="325" r:id="rId16"/>
    <p:sldId id="322" r:id="rId17"/>
    <p:sldId id="327" r:id="rId18"/>
    <p:sldId id="310" r:id="rId19"/>
    <p:sldId id="311" r:id="rId20"/>
    <p:sldId id="312" r:id="rId21"/>
    <p:sldId id="313" r:id="rId22"/>
    <p:sldId id="314" r:id="rId23"/>
    <p:sldId id="315" r:id="rId24"/>
    <p:sldId id="316" r:id="rId25"/>
    <p:sldId id="317" r:id="rId26"/>
    <p:sldId id="318" r:id="rId27"/>
    <p:sldId id="319" r:id="rId28"/>
    <p:sldId id="321" r:id="rId29"/>
    <p:sldId id="326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B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CCEE24-5A62-984A-BA0F-E467F50B93A4}" type="datetime1">
              <a:rPr lang="en-CA" smtClean="0"/>
              <a:t>16-08-20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0E6855-BA37-0E46-8F4B-CC444CE123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4756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922472-A5CD-4A4C-A650-9FD0CB92BC3B}" type="datetime1">
              <a:rPr lang="en-CA" smtClean="0"/>
              <a:t>16-08-20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8128EA-36F9-A945-A329-B9C1162D8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0087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I’m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talk about…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I’m Shafiq Joty, this is a joint work with </a:t>
            </a:r>
            <a:r>
              <a:rPr lang="en-US" baseline="0" dirty="0" err="1" smtClean="0"/>
              <a:t>Lluis</a:t>
            </a:r>
            <a:r>
              <a:rPr lang="en-US" baseline="0" dirty="0" smtClean="0"/>
              <a:t> Marquez and </a:t>
            </a:r>
            <a:r>
              <a:rPr lang="en-US" baseline="0" dirty="0" err="1" smtClean="0"/>
              <a:t>Preslav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Nakov</a:t>
            </a:r>
            <a:r>
              <a:rPr lang="en-US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0823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BP is a message passing alg.. 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Here, I’ll briefly explain BP on factor graphs; since </a:t>
            </a:r>
            <a:r>
              <a:rPr lang="en-US" dirty="0" err="1" smtClean="0"/>
              <a:t>BayesNet</a:t>
            </a:r>
            <a:r>
              <a:rPr lang="en-US" dirty="0" smtClean="0"/>
              <a:t> can be converted</a:t>
            </a:r>
            <a:r>
              <a:rPr lang="en-US" baseline="0" dirty="0" smtClean="0"/>
              <a:t> to factor graphs.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</a:t>
            </a:r>
            <a:r>
              <a:rPr lang="en-US" baseline="0" dirty="0" err="1" smtClean="0"/>
              <a:t>alg</a:t>
            </a:r>
            <a:r>
              <a:rPr lang="en-US" baseline="0" dirty="0" smtClean="0"/>
              <a:t> works by sending two types of message: 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Message from a variable node to a factor node =&gt; product of all messages it gets from its other </a:t>
            </a:r>
            <a:r>
              <a:rPr lang="en-US" baseline="0" dirty="0" err="1" smtClean="0"/>
              <a:t>neighbouring</a:t>
            </a:r>
            <a:r>
              <a:rPr lang="en-US" baseline="0" dirty="0" smtClean="0"/>
              <a:t> factor nodes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This task</a:t>
            </a:r>
            <a:r>
              <a:rPr lang="en-US" baseline="0" dirty="0" smtClean="0"/>
              <a:t> isn’t about feature </a:t>
            </a:r>
            <a:r>
              <a:rPr lang="en-US" baseline="0" dirty="0" err="1" smtClean="0"/>
              <a:t>eng</a:t>
            </a:r>
            <a:r>
              <a:rPr lang="en-US" baseline="0" dirty="0" smtClean="0"/>
              <a:t>, deep learning but about joint learning and inference and about local ..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248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082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Here is an example</a:t>
            </a:r>
            <a:r>
              <a:rPr lang="en-US" baseline="0" dirty="0" smtClean="0"/>
              <a:t> of a question-answer thread from a forum site called Qatar Living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 user first asks one or more questions in the initial post, and other uses try to answer the questions asked and in the process they get involved into a conversation.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Our task is to classify these comments as good vs. bad answer with respect to the questions asked in the initial post.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do we need joint learning and inference?</a:t>
            </a:r>
          </a:p>
          <a:p>
            <a:r>
              <a:rPr lang="en-US" dirty="0" smtClean="0"/>
              <a:t>Consider</a:t>
            </a:r>
            <a:r>
              <a:rPr lang="en-US" baseline="0" dirty="0" smtClean="0"/>
              <a:t> again the example.. Where we show classification decisions of our best local classifier that use all sorts of sophisticated features and the gold/human annotations.</a:t>
            </a:r>
          </a:p>
          <a:p>
            <a:r>
              <a:rPr lang="en-US" baseline="0" dirty="0" smtClean="0"/>
              <a:t>As you can see, many comments are short and many contain similar info.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the outline</a:t>
            </a:r>
            <a:r>
              <a:rPr lang="en-US" baseline="0" dirty="0" smtClean="0"/>
              <a:t> of this talk. </a:t>
            </a:r>
          </a:p>
          <a:p>
            <a:r>
              <a:rPr lang="en-US" baseline="0" dirty="0" smtClean="0"/>
              <a:t>We’ve already seen why we need joint learning.. </a:t>
            </a:r>
          </a:p>
          <a:p>
            <a:r>
              <a:rPr lang="en-US" baseline="0" dirty="0" smtClean="0"/>
              <a:t>In the next few slides I’ll briefly describe three approaches to 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412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first</a:t>
            </a:r>
            <a:r>
              <a:rPr lang="en-US" baseline="0" dirty="0" smtClean="0"/>
              <a:t> and the traditional approach is to classify each comment separately. </a:t>
            </a:r>
          </a:p>
          <a:p>
            <a:r>
              <a:rPr lang="en-US" baseline="0" dirty="0" smtClean="0"/>
              <a:t>Let’s assume, we have three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Second approach</a:t>
            </a:r>
            <a:r>
              <a:rPr lang="en-US" baseline="0" dirty="0" smtClean="0"/>
              <a:t> is to first learn two local classifiers and then combine them in inference. It works in 3 steps. …</a:t>
            </a:r>
          </a:p>
          <a:p>
            <a:r>
              <a:rPr lang="en-US" baseline="0" dirty="0" smtClean="0"/>
              <a:t>First, just like before, we learn a node-level classifier. </a:t>
            </a:r>
          </a:p>
          <a:p>
            <a:r>
              <a:rPr lang="en-US" baseline="0" dirty="0" smtClean="0"/>
              <a:t>Second, we learn an edge-level classifier; the edge-level decisions can be all possible state-transitions (G-G, G-B, B-G, B-B) or an </a:t>
            </a:r>
            <a:r>
              <a:rPr lang="en-US" baseline="0" dirty="0" err="1" smtClean="0"/>
              <a:t>ising</a:t>
            </a:r>
            <a:r>
              <a:rPr lang="en-US" baseline="0" dirty="0" smtClean="0"/>
              <a:t> like say (Same vs. Diff). </a:t>
            </a:r>
          </a:p>
          <a:p>
            <a:r>
              <a:rPr lang="en-US" baseline="0" dirty="0" smtClean="0"/>
              <a:t>Once we have the two classifiers, in the third step we perform collective classification using an inference technique like ILP or GC..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Finally, the third approach, which we</a:t>
            </a:r>
            <a:r>
              <a:rPr lang="en-US" baseline="0" dirty="0" smtClean="0"/>
              <a:t> adopt is to learn node and edge classifiers jointly with global thread-level feedback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our</a:t>
            </a:r>
            <a:r>
              <a:rPr lang="en-US" baseline="0" dirty="0" smtClean="0"/>
              <a:t> first model, we learn two local classifiers jointly with global thread-level inference.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8128EA-36F9-A945-A329-B9C1162D85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700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FF698-82FA-D949-AD92-EDF7E6606B1F}" type="datetime1">
              <a:rPr lang="en-CA" smtClean="0"/>
              <a:t>16-08-20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903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674C4-7904-8C4F-8F46-6570E238024E}" type="datetime1">
              <a:rPr lang="en-CA" smtClean="0"/>
              <a:t>16-08-20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34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0BB7E-C8C8-B749-A318-7FC26EB3299F}" type="datetime1">
              <a:rPr lang="en-CA" smtClean="0"/>
              <a:t>16-08-20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814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E7246-BBB7-084A-B1DC-F6DE2C8510D4}" type="datetime1">
              <a:rPr lang="en-CA" smtClean="0"/>
              <a:t>16-08-20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39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6313C-C3BD-674C-B8FC-364AB752FDBB}" type="datetime1">
              <a:rPr lang="en-CA" smtClean="0"/>
              <a:t>16-08-20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202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5B760-6F02-0545-87D9-518464A701E7}" type="datetime1">
              <a:rPr lang="en-CA" smtClean="0"/>
              <a:t>16-08-20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37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48698-910E-E145-89F7-A7DAF8AEE2D0}" type="datetime1">
              <a:rPr lang="en-CA" smtClean="0"/>
              <a:t>16-08-20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131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66E8C-D527-1544-9065-A459EA0ADA96}" type="datetime1">
              <a:rPr lang="en-CA" smtClean="0"/>
              <a:t>16-08-20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286607" y="2905811"/>
            <a:ext cx="6102304" cy="57731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 b="1" baseline="0">
                <a:solidFill>
                  <a:schemeClr val="accent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286608" y="3651250"/>
            <a:ext cx="3960968" cy="44767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000">
                <a:solidFill>
                  <a:schemeClr val="accent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1286608" y="6432231"/>
            <a:ext cx="2345682" cy="336767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200">
                <a:solidFill>
                  <a:schemeClr val="accent1">
                    <a:lumMod val="5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ADBBB10C-F90E-614B-8889-CCB366171606}" type="datetime1">
              <a:rPr lang="en-CA" smtClean="0"/>
              <a:t>16-08-20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963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895D4-9EBE-1D4B-8F5C-282BB1BD1859}" type="datetime1">
              <a:rPr lang="en-CA" smtClean="0"/>
              <a:t>16-08-20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BBD8B-2315-4A46-BEF8-6475F9DCBCE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Cover_white.pn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7491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13.emf"/><Relationship Id="rId8" Type="http://schemas.openxmlformats.org/officeDocument/2006/relationships/image" Target="../media/image14.emf"/><Relationship Id="rId9" Type="http://schemas.openxmlformats.org/officeDocument/2006/relationships/image" Target="../media/image15.emf"/><Relationship Id="rId10" Type="http://schemas.openxmlformats.org/officeDocument/2006/relationships/image" Target="../media/image16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86779" y="851948"/>
            <a:ext cx="8644332" cy="232768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Joint Learning with Global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Inference for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Comment Classification in Community Question Answering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1455821" y="2986757"/>
            <a:ext cx="6647581" cy="1933019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 dirty="0" smtClean="0"/>
          </a:p>
          <a:p>
            <a:pPr marL="0" indent="0" algn="ctr">
              <a:buNone/>
            </a:pPr>
            <a:r>
              <a:rPr lang="en-US" sz="2400" b="1" i="1" dirty="0" smtClean="0"/>
              <a:t>Shafiq Joty</a:t>
            </a:r>
            <a:r>
              <a:rPr lang="en-US" sz="2400" i="1" dirty="0"/>
              <a:t>, </a:t>
            </a:r>
            <a:r>
              <a:rPr lang="en-US" sz="2400" i="1" dirty="0" err="1"/>
              <a:t>Lluís</a:t>
            </a:r>
            <a:r>
              <a:rPr lang="en-US" sz="2400" i="1" dirty="0"/>
              <a:t> </a:t>
            </a:r>
            <a:r>
              <a:rPr lang="en-US" sz="2400" i="1" dirty="0" err="1" smtClean="0"/>
              <a:t>Màrquez</a:t>
            </a:r>
            <a:r>
              <a:rPr lang="en-US" sz="2400" i="1" dirty="0"/>
              <a:t> </a:t>
            </a:r>
            <a:r>
              <a:rPr lang="en-US" sz="2400" i="1" dirty="0" smtClean="0"/>
              <a:t>and </a:t>
            </a:r>
            <a:r>
              <a:rPr lang="en-US" sz="2400" i="1" dirty="0" err="1" smtClean="0"/>
              <a:t>Preslav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Nakov</a:t>
            </a:r>
            <a:endParaRPr lang="en-US" sz="2400" i="1" dirty="0" smtClean="0"/>
          </a:p>
          <a:p>
            <a:pPr marL="0" indent="0" algn="ctr">
              <a:buNone/>
            </a:pPr>
            <a:r>
              <a:rPr lang="en-US" sz="2400" dirty="0" smtClean="0"/>
              <a:t>Arabic Language Technology (ALT) Group</a:t>
            </a:r>
          </a:p>
          <a:p>
            <a:pPr marL="0" indent="0" algn="ctr">
              <a:buNone/>
            </a:pPr>
            <a:r>
              <a:rPr lang="en-US" sz="2400" dirty="0" smtClean="0"/>
              <a:t>Qatar Computing Research Institute - HBKU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2724860" y="17137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2" name="Picture 1" descr="HBKU_ima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906" y="4846851"/>
            <a:ext cx="2073209" cy="1517603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4FEAEBDD-6669-5147-AF9A-F92E49523D91}" type="datetime1">
              <a:rPr lang="en-CA" smtClean="0"/>
              <a:t>16-08-20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102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144659" y="306521"/>
            <a:ext cx="3006453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 Our Models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38671" y="1042022"/>
            <a:ext cx="8500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Model 1:</a:t>
            </a:r>
            <a:r>
              <a:rPr lang="en-US" sz="2400" dirty="0" smtClean="0"/>
              <a:t> Learn two local classifiers jointly with global feedback </a:t>
            </a:r>
            <a:endParaRPr lang="en-US" sz="24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3980623" y="4487899"/>
            <a:ext cx="2808826" cy="1915575"/>
            <a:chOff x="4963584" y="2643729"/>
            <a:chExt cx="2808826" cy="1915575"/>
          </a:xfrm>
        </p:grpSpPr>
        <p:sp>
          <p:nvSpPr>
            <p:cNvPr id="25" name="Oval 24"/>
            <p:cNvSpPr/>
            <p:nvPr/>
          </p:nvSpPr>
          <p:spPr>
            <a:xfrm>
              <a:off x="4963584" y="3613152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r>
                <a:rPr lang="en-US" baseline="-25000" dirty="0" smtClean="0"/>
                <a:t>i</a:t>
              </a:r>
              <a:endParaRPr lang="en-US" baseline="-25000" dirty="0"/>
            </a:p>
          </p:txBody>
        </p:sp>
        <p:sp>
          <p:nvSpPr>
            <p:cNvPr id="26" name="Oval 25"/>
            <p:cNvSpPr/>
            <p:nvPr/>
          </p:nvSpPr>
          <p:spPr>
            <a:xfrm>
              <a:off x="6343659" y="3987804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x</a:t>
              </a:r>
              <a:r>
                <a:rPr lang="en-US" baseline="-25000" dirty="0" err="1" smtClean="0"/>
                <a:t>k</a:t>
              </a:r>
              <a:endParaRPr lang="en-US" baseline="-25000" dirty="0"/>
            </a:p>
          </p:txBody>
        </p:sp>
        <p:sp>
          <p:nvSpPr>
            <p:cNvPr id="28" name="Oval 27"/>
            <p:cNvSpPr/>
            <p:nvPr/>
          </p:nvSpPr>
          <p:spPr>
            <a:xfrm>
              <a:off x="7200910" y="2643729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x</a:t>
              </a:r>
              <a:r>
                <a:rPr lang="en-US" baseline="-25000" dirty="0" err="1"/>
                <a:t>j</a:t>
              </a:r>
              <a:endParaRPr lang="en-US" baseline="-250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959450" y="3448683"/>
            <a:ext cx="2776040" cy="2384469"/>
            <a:chOff x="4042856" y="2862713"/>
            <a:chExt cx="2776040" cy="2384469"/>
          </a:xfrm>
        </p:grpSpPr>
        <p:sp>
          <p:nvSpPr>
            <p:cNvPr id="31" name="Oval 30"/>
            <p:cNvSpPr/>
            <p:nvPr/>
          </p:nvSpPr>
          <p:spPr>
            <a:xfrm>
              <a:off x="4042856" y="3841717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i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5422929" y="4205787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k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6247396" y="2862713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j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Straight Arrow Connector 36"/>
            <p:cNvCxnSpPr>
              <a:stCxn id="25" idx="0"/>
              <a:endCxn id="31" idx="4"/>
            </p:cNvCxnSpPr>
            <p:nvPr/>
          </p:nvCxnSpPr>
          <p:spPr>
            <a:xfrm flipH="1" flipV="1">
              <a:off x="4328606" y="4413217"/>
              <a:ext cx="21173" cy="44637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flipH="1" flipV="1">
              <a:off x="5708672" y="4777287"/>
              <a:ext cx="21173" cy="46989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 flipV="1">
              <a:off x="6569144" y="3434213"/>
              <a:ext cx="1" cy="45831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0947" y="5071158"/>
            <a:ext cx="1129233" cy="335351"/>
          </a:xfrm>
          <a:prstGeom prst="rect">
            <a:avLst/>
          </a:prstGeom>
        </p:spPr>
      </p:pic>
      <p:cxnSp>
        <p:nvCxnSpPr>
          <p:cNvPr id="41" name="Straight Connector 40"/>
          <p:cNvCxnSpPr>
            <a:stCxn id="31" idx="6"/>
            <a:endCxn id="35" idx="0"/>
          </p:cNvCxnSpPr>
          <p:nvPr/>
        </p:nvCxnSpPr>
        <p:spPr>
          <a:xfrm>
            <a:off x="4530950" y="4713437"/>
            <a:ext cx="1094323" cy="783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4530950" y="3865743"/>
            <a:ext cx="1633040" cy="8000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endCxn id="35" idx="0"/>
          </p:cNvCxnSpPr>
          <p:nvPr/>
        </p:nvCxnSpPr>
        <p:spPr>
          <a:xfrm flipH="1">
            <a:off x="5625273" y="3865743"/>
            <a:ext cx="538717" cy="9260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0180" y="3742659"/>
            <a:ext cx="1665832" cy="351845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840823" y="1724793"/>
            <a:ext cx="5773731" cy="549845"/>
            <a:chOff x="564510" y="2059953"/>
            <a:chExt cx="5773731" cy="549845"/>
          </a:xfrm>
        </p:grpSpPr>
        <p:sp>
          <p:nvSpPr>
            <p:cNvPr id="4" name="TextBox 3"/>
            <p:cNvSpPr txBox="1"/>
            <p:nvPr/>
          </p:nvSpPr>
          <p:spPr>
            <a:xfrm>
              <a:off x="564510" y="2076025"/>
              <a:ext cx="31237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/>
                <a:buChar char="•"/>
              </a:pPr>
              <a:r>
                <a:rPr lang="en-US" sz="2400" dirty="0" smtClean="0"/>
                <a:t>Node-level classifier:</a:t>
              </a: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70788" y="2059953"/>
              <a:ext cx="2667453" cy="549845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864416" y="2349909"/>
            <a:ext cx="6396672" cy="537031"/>
            <a:chOff x="588103" y="2826189"/>
            <a:chExt cx="6550416" cy="537031"/>
          </a:xfrm>
        </p:grpSpPr>
        <p:sp>
          <p:nvSpPr>
            <p:cNvPr id="46" name="TextBox 45"/>
            <p:cNvSpPr txBox="1"/>
            <p:nvPr/>
          </p:nvSpPr>
          <p:spPr>
            <a:xfrm>
              <a:off x="588103" y="2826189"/>
              <a:ext cx="31237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/>
                <a:buChar char="•"/>
              </a:pPr>
              <a:r>
                <a:rPr lang="en-US" sz="2400" dirty="0" smtClean="0"/>
                <a:t>Edge-level classifier: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35430" y="2867349"/>
              <a:ext cx="3503089" cy="495871"/>
            </a:xfrm>
            <a:prstGeom prst="rect">
              <a:avLst/>
            </a:prstGeom>
          </p:spPr>
        </p:pic>
      </p:grpSp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B485876D-7489-FE48-8D23-F70AB4CE9317}" type="datetime1">
              <a:rPr lang="en-CA" smtClean="0"/>
              <a:t>16-08-20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>
          <a:xfrm>
            <a:off x="2853743" y="6415140"/>
            <a:ext cx="2895600" cy="365125"/>
          </a:xfrm>
        </p:spPr>
        <p:txBody>
          <a:bodyPr/>
          <a:lstStyle/>
          <a:p>
            <a:r>
              <a:rPr lang="en-US" dirty="0" smtClean="0"/>
              <a:t>NAACL-2016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>
          <a:xfrm>
            <a:off x="6282743" y="6450414"/>
            <a:ext cx="2133600" cy="365125"/>
          </a:xfrm>
        </p:spPr>
        <p:txBody>
          <a:bodyPr/>
          <a:lstStyle/>
          <a:p>
            <a:fld id="{632BBD8B-2315-4A46-BEF8-6475F9DCBCE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8957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144659" y="306521"/>
            <a:ext cx="3006453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 Our Models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38671" y="1042022"/>
            <a:ext cx="8500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Model 1:</a:t>
            </a:r>
            <a:r>
              <a:rPr lang="en-US" sz="2400" dirty="0" smtClean="0"/>
              <a:t> Learning two local classifiers jointly with global inference </a:t>
            </a:r>
            <a:endParaRPr lang="en-US" sz="24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840823" y="1635783"/>
            <a:ext cx="5773731" cy="549845"/>
            <a:chOff x="564510" y="2059953"/>
            <a:chExt cx="5773731" cy="549845"/>
          </a:xfrm>
        </p:grpSpPr>
        <p:sp>
          <p:nvSpPr>
            <p:cNvPr id="4" name="TextBox 3"/>
            <p:cNvSpPr txBox="1"/>
            <p:nvPr/>
          </p:nvSpPr>
          <p:spPr>
            <a:xfrm>
              <a:off x="564510" y="2076025"/>
              <a:ext cx="31237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/>
                <a:buChar char="•"/>
              </a:pPr>
              <a:r>
                <a:rPr lang="en-US" sz="2400" dirty="0" smtClean="0"/>
                <a:t>Node-level classifier:</a:t>
              </a: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70788" y="2059953"/>
              <a:ext cx="2667453" cy="549845"/>
            </a:xfrm>
            <a:prstGeom prst="rect">
              <a:avLst/>
            </a:prstGeom>
          </p:spPr>
        </p:pic>
      </p:grpSp>
      <p:grpSp>
        <p:nvGrpSpPr>
          <p:cNvPr id="15" name="Group 14"/>
          <p:cNvGrpSpPr/>
          <p:nvPr/>
        </p:nvGrpSpPr>
        <p:grpSpPr>
          <a:xfrm>
            <a:off x="864416" y="2260899"/>
            <a:ext cx="6396672" cy="537031"/>
            <a:chOff x="588103" y="2826189"/>
            <a:chExt cx="6550416" cy="537031"/>
          </a:xfrm>
        </p:grpSpPr>
        <p:sp>
          <p:nvSpPr>
            <p:cNvPr id="46" name="TextBox 45"/>
            <p:cNvSpPr txBox="1"/>
            <p:nvPr/>
          </p:nvSpPr>
          <p:spPr>
            <a:xfrm>
              <a:off x="588103" y="2826189"/>
              <a:ext cx="31237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/>
                <a:buChar char="•"/>
              </a:pPr>
              <a:r>
                <a:rPr lang="en-US" sz="2400" dirty="0" smtClean="0"/>
                <a:t>Edge-level classifier: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35430" y="2867349"/>
              <a:ext cx="3503089" cy="495871"/>
            </a:xfrm>
            <a:prstGeom prst="rect">
              <a:avLst/>
            </a:prstGeom>
          </p:spPr>
        </p:pic>
      </p:grpSp>
      <p:pic>
        <p:nvPicPr>
          <p:cNvPr id="51" name="Picture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0044" y="2912686"/>
            <a:ext cx="3766180" cy="307997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>
          <a:xfrm>
            <a:off x="457200" y="6469096"/>
            <a:ext cx="2133600" cy="365125"/>
          </a:xfrm>
        </p:spPr>
        <p:txBody>
          <a:bodyPr/>
          <a:lstStyle/>
          <a:p>
            <a:fld id="{B485876D-7489-FE48-8D23-F70AB4CE9317}" type="datetime1">
              <a:rPr lang="en-CA" smtClean="0"/>
              <a:t>16-08-20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>
          <a:xfrm>
            <a:off x="3124200" y="6486898"/>
            <a:ext cx="2895600" cy="365125"/>
          </a:xfrm>
        </p:spPr>
        <p:txBody>
          <a:bodyPr/>
          <a:lstStyle/>
          <a:p>
            <a:r>
              <a:rPr lang="en-US" dirty="0" smtClean="0"/>
              <a:t>NAACL-2016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>
          <a:xfrm>
            <a:off x="6553200" y="6463714"/>
            <a:ext cx="2133600" cy="365125"/>
          </a:xfrm>
        </p:spPr>
        <p:txBody>
          <a:bodyPr/>
          <a:lstStyle/>
          <a:p>
            <a:fld id="{632BBD8B-2315-4A46-BEF8-6475F9DCBCE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764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751652" y="306521"/>
            <a:ext cx="5119578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 Limitations of Model 1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57200" y="1565682"/>
            <a:ext cx="69782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Local normalization leads to </a:t>
            </a:r>
            <a:r>
              <a:rPr lang="en-US" sz="2400" b="1" dirty="0" smtClean="0"/>
              <a:t>label bias</a:t>
            </a:r>
            <a:r>
              <a:rPr lang="en-US" sz="2400" dirty="0" smtClean="0"/>
              <a:t> problem.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501969" y="4547980"/>
            <a:ext cx="2808826" cy="1915575"/>
            <a:chOff x="4963584" y="2643729"/>
            <a:chExt cx="2808826" cy="1915575"/>
          </a:xfrm>
        </p:grpSpPr>
        <p:sp>
          <p:nvSpPr>
            <p:cNvPr id="5" name="Oval 4"/>
            <p:cNvSpPr/>
            <p:nvPr/>
          </p:nvSpPr>
          <p:spPr>
            <a:xfrm>
              <a:off x="4963584" y="3613152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r>
                <a:rPr lang="en-US" baseline="-25000" dirty="0" smtClean="0"/>
                <a:t>i</a:t>
              </a:r>
              <a:endParaRPr lang="en-US" baseline="-25000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6343659" y="3987804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x</a:t>
              </a:r>
              <a:r>
                <a:rPr lang="en-US" baseline="-25000" dirty="0" err="1" smtClean="0"/>
                <a:t>k</a:t>
              </a:r>
              <a:endParaRPr lang="en-US" baseline="-25000" dirty="0"/>
            </a:p>
          </p:txBody>
        </p:sp>
        <p:sp>
          <p:nvSpPr>
            <p:cNvPr id="7" name="Oval 6"/>
            <p:cNvSpPr/>
            <p:nvPr/>
          </p:nvSpPr>
          <p:spPr>
            <a:xfrm>
              <a:off x="7200910" y="2643729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x</a:t>
              </a:r>
              <a:r>
                <a:rPr lang="en-US" baseline="-25000" dirty="0" err="1"/>
                <a:t>j</a:t>
              </a:r>
              <a:endParaRPr lang="en-US" baseline="-250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480796" y="3508764"/>
            <a:ext cx="2776040" cy="2384469"/>
            <a:chOff x="4042856" y="2862713"/>
            <a:chExt cx="2776040" cy="2384469"/>
          </a:xfrm>
        </p:grpSpPr>
        <p:sp>
          <p:nvSpPr>
            <p:cNvPr id="9" name="Oval 8"/>
            <p:cNvSpPr/>
            <p:nvPr/>
          </p:nvSpPr>
          <p:spPr>
            <a:xfrm>
              <a:off x="4042856" y="3841717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i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5422929" y="4205787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k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6247396" y="2862713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j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Arrow Connector 11"/>
            <p:cNvCxnSpPr>
              <a:stCxn id="5" idx="0"/>
              <a:endCxn id="9" idx="4"/>
            </p:cNvCxnSpPr>
            <p:nvPr/>
          </p:nvCxnSpPr>
          <p:spPr>
            <a:xfrm flipH="1" flipV="1">
              <a:off x="4328606" y="4413217"/>
              <a:ext cx="21173" cy="45813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H="1" flipV="1">
              <a:off x="5708672" y="4777287"/>
              <a:ext cx="21173" cy="46989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V="1">
              <a:off x="6569144" y="3434213"/>
              <a:ext cx="1" cy="45831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2293" y="4951804"/>
            <a:ext cx="1129233" cy="335351"/>
          </a:xfrm>
          <a:prstGeom prst="rect">
            <a:avLst/>
          </a:prstGeom>
        </p:spPr>
      </p:pic>
      <p:cxnSp>
        <p:nvCxnSpPr>
          <p:cNvPr id="16" name="Straight Connector 15"/>
          <p:cNvCxnSpPr>
            <a:stCxn id="9" idx="6"/>
            <a:endCxn id="10" idx="0"/>
          </p:cNvCxnSpPr>
          <p:nvPr/>
        </p:nvCxnSpPr>
        <p:spPr>
          <a:xfrm>
            <a:off x="4052296" y="4773518"/>
            <a:ext cx="1094323" cy="783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4052296" y="3925824"/>
            <a:ext cx="1633040" cy="8000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10" idx="0"/>
          </p:cNvCxnSpPr>
          <p:nvPr/>
        </p:nvCxnSpPr>
        <p:spPr>
          <a:xfrm flipH="1">
            <a:off x="5146619" y="3925824"/>
            <a:ext cx="538717" cy="9260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526" y="4019860"/>
            <a:ext cx="1665832" cy="351845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492808" y="2408520"/>
            <a:ext cx="7499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Local classifiers use their own feature sets, which may not work well when trained with global feedback.</a:t>
            </a:r>
          </a:p>
        </p:txBody>
      </p:sp>
      <p:sp>
        <p:nvSpPr>
          <p:cNvPr id="23" name="Date Placeholder 22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3CBB5135-052B-A147-86D7-020BBB569739}" type="datetime1">
              <a:rPr lang="en-CA" smtClean="0"/>
              <a:t>16-08-20</a:t>
            </a:fld>
            <a:endParaRPr lang="en-US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316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144659" y="306521"/>
            <a:ext cx="3006453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 Our Models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38671" y="1042022"/>
            <a:ext cx="85000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Model 2:</a:t>
            </a:r>
            <a:r>
              <a:rPr lang="en-US" sz="2400" dirty="0" smtClean="0"/>
              <a:t> Learn a joint model with global normalization </a:t>
            </a:r>
            <a:endParaRPr lang="en-US" sz="24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4926512" y="3947895"/>
            <a:ext cx="3818502" cy="2943031"/>
            <a:chOff x="481655" y="3934847"/>
            <a:chExt cx="3818502" cy="2943031"/>
          </a:xfrm>
        </p:grpSpPr>
        <p:grpSp>
          <p:nvGrpSpPr>
            <p:cNvPr id="24" name="Group 23"/>
            <p:cNvGrpSpPr/>
            <p:nvPr/>
          </p:nvGrpSpPr>
          <p:grpSpPr>
            <a:xfrm>
              <a:off x="1491331" y="4962303"/>
              <a:ext cx="2808826" cy="1915575"/>
              <a:chOff x="4963584" y="2643729"/>
              <a:chExt cx="2808826" cy="1915575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4963584" y="3613152"/>
                <a:ext cx="571500" cy="5715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/>
                  <a:t>x</a:t>
                </a:r>
                <a:r>
                  <a:rPr lang="en-US" baseline="-25000" dirty="0" smtClean="0"/>
                  <a:t>i</a:t>
                </a:r>
                <a:endParaRPr lang="en-US" baseline="-25000" dirty="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6343659" y="3987804"/>
                <a:ext cx="571500" cy="5715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x</a:t>
                </a:r>
                <a:r>
                  <a:rPr lang="en-US" baseline="-25000" dirty="0" err="1" smtClean="0"/>
                  <a:t>k</a:t>
                </a:r>
                <a:endParaRPr lang="en-US" baseline="-25000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7200910" y="2643729"/>
                <a:ext cx="571500" cy="5715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/>
                  <a:t>x</a:t>
                </a:r>
                <a:r>
                  <a:rPr lang="en-US" baseline="-25000" dirty="0" err="1"/>
                  <a:t>j</a:t>
                </a:r>
                <a:endParaRPr lang="en-US" baseline="-25000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1470158" y="3934847"/>
              <a:ext cx="2776040" cy="2384469"/>
              <a:chOff x="4042856" y="2862713"/>
              <a:chExt cx="2776040" cy="2384469"/>
            </a:xfrm>
          </p:grpSpPr>
          <p:sp>
            <p:nvSpPr>
              <p:cNvPr id="31" name="Oval 30"/>
              <p:cNvSpPr/>
              <p:nvPr/>
            </p:nvSpPr>
            <p:spPr>
              <a:xfrm>
                <a:off x="4042856" y="3841717"/>
                <a:ext cx="571500" cy="5715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1"/>
                    </a:solidFill>
                  </a:rPr>
                  <a:t>y</a:t>
                </a:r>
                <a:r>
                  <a:rPr lang="en-US" baseline="-25000" dirty="0" err="1" smtClean="0">
                    <a:solidFill>
                      <a:schemeClr val="tx1"/>
                    </a:solidFill>
                  </a:rPr>
                  <a:t>i</a:t>
                </a:r>
                <a:endParaRPr lang="en-US" baseline="-25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5422929" y="4205787"/>
                <a:ext cx="571500" cy="5715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>
                    <a:solidFill>
                      <a:schemeClr val="tx1"/>
                    </a:solidFill>
                  </a:rPr>
                  <a:t>y</a:t>
                </a:r>
                <a:r>
                  <a:rPr lang="en-US" baseline="-25000" dirty="0" err="1" smtClean="0">
                    <a:solidFill>
                      <a:schemeClr val="tx1"/>
                    </a:solidFill>
                  </a:rPr>
                  <a:t>k</a:t>
                </a:r>
                <a:endParaRPr lang="en-US" baseline="-25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6247396" y="2862713"/>
                <a:ext cx="571500" cy="5715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>
                    <a:solidFill>
                      <a:schemeClr val="tx1"/>
                    </a:solidFill>
                  </a:rPr>
                  <a:t>y</a:t>
                </a:r>
                <a:r>
                  <a:rPr lang="en-US" baseline="-25000" dirty="0" err="1" smtClean="0">
                    <a:solidFill>
                      <a:schemeClr val="tx1"/>
                    </a:solidFill>
                  </a:rPr>
                  <a:t>j</a:t>
                </a:r>
                <a:endParaRPr lang="en-US" baseline="-25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7" name="Straight Arrow Connector 36"/>
              <p:cNvCxnSpPr>
                <a:stCxn id="25" idx="0"/>
                <a:endCxn id="31" idx="4"/>
              </p:cNvCxnSpPr>
              <p:nvPr/>
            </p:nvCxnSpPr>
            <p:spPr>
              <a:xfrm flipH="1" flipV="1">
                <a:off x="4328606" y="4413217"/>
                <a:ext cx="21173" cy="440495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 flipH="1" flipV="1">
                <a:off x="5708672" y="4777287"/>
                <a:ext cx="21173" cy="469895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/>
              <p:cNvCxnSpPr/>
              <p:nvPr/>
            </p:nvCxnSpPr>
            <p:spPr>
              <a:xfrm flipV="1">
                <a:off x="6569144" y="3434213"/>
                <a:ext cx="1" cy="458310"/>
              </a:xfrm>
              <a:prstGeom prst="straightConnector1">
                <a:avLst/>
              </a:prstGeom>
              <a:ln>
                <a:tailEnd type="non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1655" y="5545562"/>
              <a:ext cx="1129233" cy="335351"/>
            </a:xfrm>
            <a:prstGeom prst="rect">
              <a:avLst/>
            </a:prstGeom>
          </p:spPr>
        </p:pic>
        <p:cxnSp>
          <p:nvCxnSpPr>
            <p:cNvPr id="41" name="Straight Connector 40"/>
            <p:cNvCxnSpPr>
              <a:stCxn id="31" idx="6"/>
              <a:endCxn id="35" idx="0"/>
            </p:cNvCxnSpPr>
            <p:nvPr/>
          </p:nvCxnSpPr>
          <p:spPr>
            <a:xfrm>
              <a:off x="2041658" y="5199601"/>
              <a:ext cx="1094323" cy="78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V="1">
              <a:off x="2041658" y="4340147"/>
              <a:ext cx="1633040" cy="80003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>
              <a:endCxn id="35" idx="0"/>
            </p:cNvCxnSpPr>
            <p:nvPr/>
          </p:nvCxnSpPr>
          <p:spPr>
            <a:xfrm flipH="1">
              <a:off x="3135981" y="4351907"/>
              <a:ext cx="538717" cy="92601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99130" y="4369943"/>
              <a:ext cx="1665832" cy="351845"/>
            </a:xfrm>
            <a:prstGeom prst="rect">
              <a:avLst/>
            </a:prstGeom>
          </p:spPr>
        </p:pic>
      </p:grpSp>
      <p:sp>
        <p:nvSpPr>
          <p:cNvPr id="4" name="TextBox 3"/>
          <p:cNvSpPr txBox="1"/>
          <p:nvPr/>
        </p:nvSpPr>
        <p:spPr>
          <a:xfrm>
            <a:off x="879554" y="2260512"/>
            <a:ext cx="3123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Node potential: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923230" y="2846820"/>
            <a:ext cx="3050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Edge potential: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45696" y="3458891"/>
            <a:ext cx="18814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Objective:</a:t>
            </a:r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871048" y="1658776"/>
            <a:ext cx="19791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The model: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5768" y="1662726"/>
            <a:ext cx="3215710" cy="5186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9643" y="1771660"/>
            <a:ext cx="1267896" cy="3934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9548" y="2332630"/>
            <a:ext cx="3141858" cy="3836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95497" y="2938401"/>
            <a:ext cx="2947838" cy="333718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3340099" y="3451721"/>
            <a:ext cx="3938648" cy="536046"/>
            <a:chOff x="3340099" y="3398801"/>
            <a:chExt cx="3768144" cy="46255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340099" y="3398801"/>
              <a:ext cx="2639291" cy="462556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020543" y="3496032"/>
              <a:ext cx="1087700" cy="279274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226161" y="5036119"/>
            <a:ext cx="4982456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b="1" dirty="0" smtClean="0"/>
              <a:t>Edge potentials: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a. All possible state transitions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b. </a:t>
            </a:r>
            <a:r>
              <a:rPr lang="en-US" sz="2400" dirty="0" err="1" smtClean="0"/>
              <a:t>Ising</a:t>
            </a:r>
            <a:r>
              <a:rPr lang="en-US" sz="2400" dirty="0" smtClean="0"/>
              <a:t> like (Same and Different)</a:t>
            </a:r>
            <a:endParaRPr lang="en-US" sz="2400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61C167E4-2E21-2144-AA50-FDFF80B817EC}" type="datetime1">
              <a:rPr lang="en-CA" smtClean="0"/>
              <a:t>16-08-20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13</a:t>
            </a:fld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24469" y="4012194"/>
            <a:ext cx="23195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Pairwise FCCRF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70982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6996534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 Inference with Belief Propagation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D581CEC-1637-6C49-B3E2-655CB8AA1364}" type="datetime1">
              <a:rPr lang="en-CA" smtClean="0"/>
              <a:t>16-08-20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14</a:t>
            </a:fld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420" y="2057692"/>
            <a:ext cx="3430894" cy="1952291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562535" y="4179751"/>
            <a:ext cx="63850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Message from a variable node to a factor node</a:t>
            </a:r>
            <a:endParaRPr lang="en-US" sz="2400" dirty="0"/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6143" y="4644509"/>
            <a:ext cx="5750093" cy="926190"/>
          </a:xfrm>
          <a:prstGeom prst="rect">
            <a:avLst/>
          </a:prstGeom>
        </p:spPr>
      </p:pic>
      <p:sp>
        <p:nvSpPr>
          <p:cNvPr id="53" name="TextBox 52"/>
          <p:cNvSpPr txBox="1"/>
          <p:nvPr/>
        </p:nvSpPr>
        <p:spPr>
          <a:xfrm>
            <a:off x="256661" y="1103808"/>
            <a:ext cx="86212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Belief propagation (Pearl, 1988) is a message passing algorithm for performing inference in probabilistic graphical models.  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54247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6996534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 Inference with Belief Propagation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D581CEC-1637-6C49-B3E2-655CB8AA1364}" type="datetime1">
              <a:rPr lang="en-CA" smtClean="0"/>
              <a:t>16-08-20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15</a:t>
            </a:fld>
            <a:endParaRPr lang="en-US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1084" y="1103808"/>
            <a:ext cx="4281478" cy="24363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9354" y="5556971"/>
            <a:ext cx="2346667" cy="623009"/>
          </a:xfrm>
          <a:prstGeom prst="rect">
            <a:avLst/>
          </a:prstGeom>
          <a:ln>
            <a:solidFill>
              <a:srgbClr val="660066"/>
            </a:solidFill>
          </a:ln>
        </p:spPr>
      </p:pic>
      <p:sp>
        <p:nvSpPr>
          <p:cNvPr id="47" name="TextBox 46"/>
          <p:cNvSpPr txBox="1"/>
          <p:nvPr/>
        </p:nvSpPr>
        <p:spPr>
          <a:xfrm>
            <a:off x="327215" y="5536335"/>
            <a:ext cx="3146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Upon convergence:</a:t>
            </a:r>
            <a:endParaRPr lang="en-US" sz="2400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7758" y="5563439"/>
            <a:ext cx="2869915" cy="617829"/>
          </a:xfrm>
          <a:prstGeom prst="rect">
            <a:avLst/>
          </a:prstGeom>
          <a:ln>
            <a:solidFill>
              <a:srgbClr val="660066"/>
            </a:solidFill>
          </a:ln>
        </p:spPr>
      </p:pic>
      <p:grpSp>
        <p:nvGrpSpPr>
          <p:cNvPr id="4" name="Group 3"/>
          <p:cNvGrpSpPr/>
          <p:nvPr/>
        </p:nvGrpSpPr>
        <p:grpSpPr>
          <a:xfrm>
            <a:off x="1011264" y="3540108"/>
            <a:ext cx="7956409" cy="1344484"/>
            <a:chOff x="1011264" y="4043755"/>
            <a:chExt cx="7956409" cy="1344484"/>
          </a:xfrm>
        </p:grpSpPr>
        <p:sp>
          <p:nvSpPr>
            <p:cNvPr id="45" name="TextBox 44"/>
            <p:cNvSpPr txBox="1"/>
            <p:nvPr/>
          </p:nvSpPr>
          <p:spPr>
            <a:xfrm>
              <a:off x="1011264" y="4043755"/>
              <a:ext cx="79564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sz="2400" dirty="0" smtClean="0"/>
                <a:t>Message from a factor node to a variable node</a:t>
              </a:r>
              <a:endParaRPr lang="en-US" sz="2400" dirty="0"/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556473" y="4690872"/>
              <a:ext cx="6392531" cy="6973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8376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6996534" cy="797287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Belief Propagation for Pairwise Factors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1893" y="1274135"/>
            <a:ext cx="5126819" cy="161204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0800" y="2886176"/>
            <a:ext cx="5183994" cy="776213"/>
          </a:xfrm>
          <a:prstGeom prst="rect">
            <a:avLst/>
          </a:prstGeom>
        </p:spPr>
      </p:pic>
      <p:sp>
        <p:nvSpPr>
          <p:cNvPr id="14" name="Date Placeholder 1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D581CEC-1637-6C49-B3E2-655CB8AA1364}" type="datetime1">
              <a:rPr lang="en-CA" smtClean="0"/>
              <a:t>16-08-20</a:t>
            </a:fld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16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23122" y="1363972"/>
            <a:ext cx="14933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Message: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68862" y="2127801"/>
            <a:ext cx="1871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Node Belief: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715898" y="2938666"/>
            <a:ext cx="18710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Edge Belief: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3950772"/>
            <a:ext cx="82295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BP is guaranteed to converge to an exact solution if the graph is a tree</a:t>
            </a:r>
            <a:r>
              <a:rPr lang="en-US" sz="2400" dirty="0" smtClean="0"/>
              <a:t>.</a:t>
            </a: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Exact </a:t>
            </a:r>
            <a:r>
              <a:rPr lang="en-US" sz="2400" dirty="0"/>
              <a:t>inference is </a:t>
            </a:r>
            <a:r>
              <a:rPr lang="en-US" sz="2400" dirty="0" smtClean="0"/>
              <a:t>intractable </a:t>
            </a:r>
            <a:r>
              <a:rPr lang="en-US" sz="2400" dirty="0"/>
              <a:t>for general </a:t>
            </a:r>
            <a:r>
              <a:rPr lang="en-US" sz="2400" dirty="0" smtClean="0"/>
              <a:t>graphs (with loops).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Although LBP gives approximate solutions for general graphs, it often works well in </a:t>
            </a:r>
            <a:r>
              <a:rPr lang="en-US" sz="2400" dirty="0" smtClean="0"/>
              <a:t>practice (Murphy et al, 1999)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82938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164129" y="4291762"/>
            <a:ext cx="4033296" cy="45857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874168" y="419276"/>
            <a:ext cx="2060604" cy="57731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ADBBB10C-F90E-614B-8889-CCB366171606}" type="datetime1">
              <a:rPr lang="en-CA" smtClean="0"/>
              <a:t>16-08-20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17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80129" y="2065189"/>
            <a:ext cx="747781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Motivation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Three approaches to classification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Our models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 dirty="0" smtClean="0"/>
              <a:t>Locally normalized Joint model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 dirty="0" smtClean="0"/>
              <a:t>Globally normalized Fully-connected CRF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Inference with loopy Belief Propagation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Experiments &amp; error analysis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Conclusion &amp; future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273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4128" y="335928"/>
            <a:ext cx="7707066" cy="1248984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 Experimental Settings: </a:t>
            </a:r>
          </a:p>
          <a:p>
            <a:pPr algn="ctr"/>
            <a:r>
              <a:rPr lang="en-US" dirty="0" smtClean="0"/>
              <a:t>Datasets and Metrics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2491" y="1986567"/>
            <a:ext cx="1801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Dataset:</a:t>
            </a:r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185931" y="2010773"/>
            <a:ext cx="69580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SemEval</a:t>
            </a:r>
            <a:r>
              <a:rPr lang="en-US" sz="2400" dirty="0" smtClean="0"/>
              <a:t> 2015 Task 3: </a:t>
            </a:r>
          </a:p>
          <a:p>
            <a:pPr lvl="1"/>
            <a:r>
              <a:rPr lang="en-US" sz="2400" dirty="0"/>
              <a:t>	</a:t>
            </a:r>
            <a:r>
              <a:rPr lang="en-US" sz="2400" dirty="0" smtClean="0"/>
              <a:t>Question-answer threads from Qatar Living</a:t>
            </a:r>
            <a:endParaRPr lang="en-US" sz="24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5958135"/>
              </p:ext>
            </p:extLst>
          </p:nvPr>
        </p:nvGraphicFramePr>
        <p:xfrm>
          <a:off x="2214424" y="3220735"/>
          <a:ext cx="557518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3796"/>
                <a:gridCol w="1393796"/>
                <a:gridCol w="1393796"/>
                <a:gridCol w="1393796"/>
              </a:tblGrid>
              <a:tr h="37084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Train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000000"/>
                          </a:solidFill>
                        </a:rPr>
                        <a:t>Dev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Test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Questions</a:t>
                      </a:r>
                      <a:endParaRPr lang="en-US" b="1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2600</a:t>
                      </a:r>
                      <a:endParaRPr lang="en-US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</a:t>
                      </a:r>
                      <a:endParaRPr lang="en-US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329</a:t>
                      </a:r>
                      <a:endParaRPr lang="en-US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Comments</a:t>
                      </a:r>
                      <a:endParaRPr lang="en-US" b="1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16,541</a:t>
                      </a:r>
                      <a:endParaRPr lang="en-US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1645</a:t>
                      </a:r>
                      <a:endParaRPr lang="en-US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1976</a:t>
                      </a:r>
                      <a:endParaRPr lang="en-US" dirty="0"/>
                    </a:p>
                  </a:txBody>
                  <a:tcPr>
                    <a:lnL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21470" y="4972258"/>
            <a:ext cx="18019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Metrics:</a:t>
            </a:r>
            <a:endParaRPr lang="en-US" sz="24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389446" y="5528887"/>
            <a:ext cx="21275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Macro F1</a:t>
            </a:r>
          </a:p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Accuracy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4917325" y="5124658"/>
            <a:ext cx="2995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Significance test:</a:t>
            </a:r>
            <a:endParaRPr lang="en-US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297251" y="5518447"/>
            <a:ext cx="3419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err="1" smtClean="0"/>
              <a:t>Appr</a:t>
            </a:r>
            <a:r>
              <a:rPr lang="en-US" sz="2400" dirty="0" smtClean="0"/>
              <a:t>. Randomization</a:t>
            </a:r>
            <a:endParaRPr lang="en-US" sz="2400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274D8487-7BEE-FB45-8D63-B63B1B59EA61}" type="datetime1">
              <a:rPr lang="en-CA" smtClean="0"/>
              <a:t>16-08-20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716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4128" y="335928"/>
            <a:ext cx="7707066" cy="782195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Experimental Settings: Features</a:t>
            </a:r>
          </a:p>
          <a:p>
            <a:endParaRPr lang="en-US" dirty="0"/>
          </a:p>
        </p:txBody>
      </p:sp>
      <p:sp>
        <p:nvSpPr>
          <p:cNvPr id="13" name="TextBox 5"/>
          <p:cNvSpPr txBox="1">
            <a:spLocks noChangeArrowheads="1"/>
          </p:cNvSpPr>
          <p:nvPr/>
        </p:nvSpPr>
        <p:spPr bwMode="auto">
          <a:xfrm>
            <a:off x="304674" y="2356991"/>
            <a:ext cx="361103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b="1" dirty="0"/>
              <a:t>Local features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4856037" y="2356991"/>
            <a:ext cx="40544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b="1" dirty="0"/>
              <a:t>Global features</a:t>
            </a:r>
          </a:p>
        </p:txBody>
      </p:sp>
      <p:sp>
        <p:nvSpPr>
          <p:cNvPr id="15" name="TextBox 8"/>
          <p:cNvSpPr txBox="1">
            <a:spLocks noChangeArrowheads="1"/>
          </p:cNvSpPr>
          <p:nvPr/>
        </p:nvSpPr>
        <p:spPr bwMode="auto">
          <a:xfrm>
            <a:off x="638049" y="3270997"/>
            <a:ext cx="3879850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 typeface="Arial" charset="0"/>
              <a:buChar char="•"/>
            </a:pPr>
            <a:r>
              <a:rPr lang="en-US" sz="1800" dirty="0"/>
              <a:t>Longest common subsequence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Cosine similarity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 err="1"/>
              <a:t>Jaccard</a:t>
            </a:r>
            <a:r>
              <a:rPr lang="en-US" sz="1800" dirty="0"/>
              <a:t> coefficient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PTK over syntactic trees.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…..</a:t>
            </a:r>
          </a:p>
        </p:txBody>
      </p:sp>
      <p:sp>
        <p:nvSpPr>
          <p:cNvPr id="16" name="TextBox 9"/>
          <p:cNvSpPr txBox="1">
            <a:spLocks noChangeArrowheads="1"/>
          </p:cNvSpPr>
          <p:nvPr/>
        </p:nvSpPr>
        <p:spPr bwMode="auto">
          <a:xfrm>
            <a:off x="364999" y="2857526"/>
            <a:ext cx="2998041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dirty="0"/>
              <a:t>Similarity features</a:t>
            </a:r>
          </a:p>
        </p:txBody>
      </p:sp>
      <p:sp>
        <p:nvSpPr>
          <p:cNvPr id="17" name="TextBox 12"/>
          <p:cNvSpPr txBox="1">
            <a:spLocks noChangeArrowheads="1"/>
          </p:cNvSpPr>
          <p:nvPr/>
        </p:nvSpPr>
        <p:spPr bwMode="auto">
          <a:xfrm>
            <a:off x="644914" y="5108823"/>
            <a:ext cx="3881438" cy="1476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 typeface="Arial" charset="0"/>
              <a:buChar char="•"/>
            </a:pPr>
            <a:r>
              <a:rPr lang="en-US" sz="1800" dirty="0"/>
              <a:t>URL, email address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“yes”, “no”, etc.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Thank*, </a:t>
            </a:r>
            <a:r>
              <a:rPr lang="en-US" sz="1800" dirty="0" err="1"/>
              <a:t>ack</a:t>
            </a:r>
            <a:r>
              <a:rPr lang="en-US" sz="1800" dirty="0"/>
              <a:t>*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Length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…..</a:t>
            </a:r>
          </a:p>
        </p:txBody>
      </p:sp>
      <p:sp>
        <p:nvSpPr>
          <p:cNvPr id="18" name="TextBox 14"/>
          <p:cNvSpPr txBox="1">
            <a:spLocks noChangeArrowheads="1"/>
          </p:cNvSpPr>
          <p:nvPr/>
        </p:nvSpPr>
        <p:spPr bwMode="auto">
          <a:xfrm>
            <a:off x="393574" y="4751436"/>
            <a:ext cx="279780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b="1" dirty="0"/>
              <a:t>Heuristic features</a:t>
            </a:r>
          </a:p>
        </p:txBody>
      </p:sp>
      <p:sp>
        <p:nvSpPr>
          <p:cNvPr id="19" name="TextBox 15"/>
          <p:cNvSpPr txBox="1">
            <a:spLocks noChangeArrowheads="1"/>
          </p:cNvSpPr>
          <p:nvPr/>
        </p:nvSpPr>
        <p:spPr bwMode="auto">
          <a:xfrm>
            <a:off x="4947124" y="2855585"/>
            <a:ext cx="4332288" cy="1754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 typeface="Arial" charset="0"/>
              <a:buChar char="•"/>
            </a:pPr>
            <a:r>
              <a:rPr lang="en-US" sz="1800" dirty="0"/>
              <a:t>Position of the comment.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# of comments by the same user.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Comment appears before a comment by </a:t>
            </a:r>
            <a:r>
              <a:rPr lang="en-US" sz="1800" dirty="0" err="1"/>
              <a:t>u</a:t>
            </a:r>
            <a:r>
              <a:rPr lang="en-US" sz="1800" baseline="-25000" dirty="0" err="1"/>
              <a:t>q</a:t>
            </a:r>
            <a:r>
              <a:rPr lang="en-US" sz="1800" dirty="0"/>
              <a:t> containing </a:t>
            </a:r>
            <a:r>
              <a:rPr lang="en-US" sz="1800" dirty="0" err="1"/>
              <a:t>ack</a:t>
            </a:r>
            <a:r>
              <a:rPr lang="en-US" sz="1800" dirty="0"/>
              <a:t>, question.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Contains a dialogue pattern.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……</a:t>
            </a:r>
          </a:p>
        </p:txBody>
      </p:sp>
      <p:sp>
        <p:nvSpPr>
          <p:cNvPr id="20" name="TextBox 19"/>
          <p:cNvSpPr txBox="1">
            <a:spLocks noChangeArrowheads="1"/>
          </p:cNvSpPr>
          <p:nvPr/>
        </p:nvSpPr>
        <p:spPr bwMode="auto">
          <a:xfrm>
            <a:off x="304674" y="1798067"/>
            <a:ext cx="2886703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457200" indent="-457200" eaLnBrk="1" hangingPunct="1">
              <a:buFont typeface="Arial"/>
              <a:buChar char="•"/>
            </a:pPr>
            <a:r>
              <a:rPr lang="en-US" sz="2800" b="1" dirty="0" smtClean="0"/>
              <a:t>Node-level</a:t>
            </a:r>
            <a:endParaRPr lang="en-US" sz="2800" b="1" dirty="0"/>
          </a:p>
        </p:txBody>
      </p: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4073400" y="4732680"/>
            <a:ext cx="2982366" cy="5232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457200" indent="-457200" eaLnBrk="1" hangingPunct="1">
              <a:buFont typeface="Arial"/>
              <a:buChar char="•"/>
            </a:pPr>
            <a:r>
              <a:rPr lang="en-US" sz="2800" b="1" dirty="0" smtClean="0"/>
              <a:t>Edge-level</a:t>
            </a:r>
            <a:endParaRPr lang="en-US" sz="2800" b="1" dirty="0"/>
          </a:p>
        </p:txBody>
      </p:sp>
      <p:sp>
        <p:nvSpPr>
          <p:cNvPr id="22" name="TextBox 5"/>
          <p:cNvSpPr txBox="1">
            <a:spLocks noChangeArrowheads="1"/>
          </p:cNvSpPr>
          <p:nvPr/>
        </p:nvSpPr>
        <p:spPr bwMode="auto">
          <a:xfrm>
            <a:off x="4939264" y="5463086"/>
            <a:ext cx="404869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2857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 typeface="Arial" charset="0"/>
              <a:buChar char="•"/>
            </a:pPr>
            <a:r>
              <a:rPr lang="en-US" sz="1800" dirty="0"/>
              <a:t>All features from </a:t>
            </a:r>
            <a:r>
              <a:rPr lang="en-US" sz="1800" dirty="0" smtClean="0"/>
              <a:t>Node </a:t>
            </a:r>
            <a:r>
              <a:rPr lang="en-US" sz="1800" dirty="0"/>
              <a:t>classifier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Similarity features</a:t>
            </a:r>
          </a:p>
          <a:p>
            <a:pPr eaLnBrk="1" hangingPunct="1">
              <a:buFont typeface="Arial" charset="0"/>
              <a:buChar char="•"/>
            </a:pPr>
            <a:r>
              <a:rPr lang="en-US" sz="1800" dirty="0"/>
              <a:t>Good vs. bad predictions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B778604F-4E1C-4B44-9682-D67430BD4D72}" type="datetime1">
              <a:rPr lang="en-CA" smtClean="0"/>
              <a:t>16-08-20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19</a:t>
            </a:fld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814128" y="1118123"/>
            <a:ext cx="7844231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/>
              <a:t>Barr</a:t>
            </a:r>
            <a:r>
              <a:rPr lang="en-US" sz="2400" dirty="0" err="1" smtClean="0"/>
              <a:t>Ó</a:t>
            </a:r>
            <a:r>
              <a:rPr lang="en-US" sz="3200" dirty="0" err="1" smtClean="0"/>
              <a:t>n-Cedeño</a:t>
            </a:r>
            <a:r>
              <a:rPr lang="en-US" sz="3200" dirty="0" smtClean="0"/>
              <a:t> et al. (2015); Joty et al (2015)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62911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773258" y="306521"/>
            <a:ext cx="6102304" cy="57731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What this Talk is About?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87944" y="1867927"/>
            <a:ext cx="8098856" cy="3743076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Not about feature engineering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Not about deep learning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But, about </a:t>
            </a:r>
            <a:r>
              <a:rPr lang="en-US" sz="2400" b="1" dirty="0" smtClean="0">
                <a:solidFill>
                  <a:schemeClr val="tx1"/>
                </a:solidFill>
              </a:rPr>
              <a:t>joint learning </a:t>
            </a:r>
            <a:r>
              <a:rPr lang="en-US" sz="2400" dirty="0" smtClean="0">
                <a:solidFill>
                  <a:schemeClr val="tx1"/>
                </a:solidFill>
              </a:rPr>
              <a:t>and</a:t>
            </a:r>
            <a:r>
              <a:rPr lang="en-US" sz="2400" b="1" dirty="0" smtClean="0">
                <a:solidFill>
                  <a:schemeClr val="tx1"/>
                </a:solidFill>
              </a:rPr>
              <a:t> inference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Also about </a:t>
            </a:r>
            <a:r>
              <a:rPr lang="en-US" sz="2400" b="1" dirty="0" smtClean="0">
                <a:solidFill>
                  <a:schemeClr val="tx1"/>
                </a:solidFill>
              </a:rPr>
              <a:t>locally </a:t>
            </a:r>
            <a:r>
              <a:rPr lang="en-US" sz="2400" dirty="0" smtClean="0">
                <a:solidFill>
                  <a:schemeClr val="tx1"/>
                </a:solidFill>
              </a:rPr>
              <a:t>vs. </a:t>
            </a:r>
            <a:r>
              <a:rPr lang="en-US" sz="2400" b="1" dirty="0" smtClean="0">
                <a:solidFill>
                  <a:schemeClr val="tx1"/>
                </a:solidFill>
              </a:rPr>
              <a:t>globally normalized </a:t>
            </a:r>
            <a:r>
              <a:rPr lang="en-US" sz="2400" dirty="0" smtClean="0">
                <a:solidFill>
                  <a:schemeClr val="tx1"/>
                </a:solidFill>
              </a:rPr>
              <a:t>models. 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AAEE510A-03C4-0344-BC80-3028F1AFC0A1}" type="datetime1">
              <a:rPr lang="en-CA" smtClean="0"/>
              <a:t>16-08-20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438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814128" y="335928"/>
            <a:ext cx="7924166" cy="912461"/>
          </a:xfrm>
        </p:spPr>
        <p:txBody>
          <a:bodyPr>
            <a:normAutofit fontScale="70000" lnSpcReduction="20000"/>
          </a:bodyPr>
          <a:lstStyle/>
          <a:p>
            <a:pPr algn="ctr"/>
            <a:r>
              <a:rPr lang="en-US" sz="4100" dirty="0" smtClean="0"/>
              <a:t>Experimental Settings: </a:t>
            </a:r>
          </a:p>
          <a:p>
            <a:pPr algn="ctr"/>
            <a:r>
              <a:rPr lang="en-US" sz="4100" dirty="0" smtClean="0"/>
              <a:t>Methods Compared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14129" y="1791167"/>
            <a:ext cx="5677176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Independent comment classification (ICC)</a:t>
            </a:r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1596548" y="2427365"/>
            <a:ext cx="2311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err="1" smtClean="0"/>
              <a:t>MaxEnt</a:t>
            </a:r>
            <a:r>
              <a:rPr lang="en-US" sz="2400" dirty="0" smtClean="0"/>
              <a:t> (SGD)</a:t>
            </a:r>
            <a:endParaRPr lang="en-US" sz="2400" dirty="0"/>
          </a:p>
        </p:txBody>
      </p:sp>
      <p:sp>
        <p:nvSpPr>
          <p:cNvPr id="24" name="TextBox 23"/>
          <p:cNvSpPr txBox="1"/>
          <p:nvPr/>
        </p:nvSpPr>
        <p:spPr>
          <a:xfrm>
            <a:off x="4538261" y="2427365"/>
            <a:ext cx="2343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Perceptron</a:t>
            </a:r>
            <a:endParaRPr lang="en-US" sz="2400" dirty="0"/>
          </a:p>
        </p:txBody>
      </p:sp>
      <p:sp>
        <p:nvSpPr>
          <p:cNvPr id="25" name="TextBox 24"/>
          <p:cNvSpPr txBox="1"/>
          <p:nvPr/>
        </p:nvSpPr>
        <p:spPr>
          <a:xfrm>
            <a:off x="879688" y="3083391"/>
            <a:ext cx="3789262" cy="461665"/>
          </a:xfrm>
          <a:prstGeom prst="rect">
            <a:avLst/>
          </a:prstGeom>
          <a:solidFill>
            <a:srgbClr val="D9D9D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Learning &amp; Inference (LI)</a:t>
            </a:r>
            <a:endParaRPr lang="en-US" sz="2400" dirty="0"/>
          </a:p>
        </p:txBody>
      </p:sp>
      <p:sp>
        <p:nvSpPr>
          <p:cNvPr id="26" name="TextBox 25"/>
          <p:cNvSpPr txBox="1"/>
          <p:nvPr/>
        </p:nvSpPr>
        <p:spPr>
          <a:xfrm>
            <a:off x="1596548" y="3719589"/>
            <a:ext cx="2246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err="1" smtClean="0"/>
              <a:t>MaxEnt</a:t>
            </a:r>
            <a:r>
              <a:rPr lang="en-US" sz="2400" dirty="0" smtClean="0"/>
              <a:t> (SGD)</a:t>
            </a:r>
            <a:endParaRPr lang="en-US" sz="2400" dirty="0"/>
          </a:p>
        </p:txBody>
      </p:sp>
      <p:sp>
        <p:nvSpPr>
          <p:cNvPr id="27" name="TextBox 26"/>
          <p:cNvSpPr txBox="1"/>
          <p:nvPr/>
        </p:nvSpPr>
        <p:spPr>
          <a:xfrm>
            <a:off x="4712370" y="3719589"/>
            <a:ext cx="1985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Graph cut</a:t>
            </a:r>
            <a:endParaRPr lang="en-US" sz="2400" dirty="0"/>
          </a:p>
        </p:txBody>
      </p:sp>
      <p:sp>
        <p:nvSpPr>
          <p:cNvPr id="28" name="TextBox 27"/>
          <p:cNvSpPr txBox="1"/>
          <p:nvPr/>
        </p:nvSpPr>
        <p:spPr>
          <a:xfrm>
            <a:off x="4732790" y="4153801"/>
            <a:ext cx="1985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Loopy BP</a:t>
            </a:r>
            <a:endParaRPr lang="en-US" sz="2400" dirty="0"/>
          </a:p>
        </p:txBody>
      </p:sp>
      <p:sp>
        <p:nvSpPr>
          <p:cNvPr id="29" name="TextBox 28"/>
          <p:cNvSpPr txBox="1"/>
          <p:nvPr/>
        </p:nvSpPr>
        <p:spPr>
          <a:xfrm>
            <a:off x="893123" y="4797577"/>
            <a:ext cx="3775827" cy="461665"/>
          </a:xfrm>
          <a:prstGeom prst="rect">
            <a:avLst/>
          </a:prstGeom>
          <a:solidFill>
            <a:srgbClr val="D9D9D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Joint Learning &amp; Inference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1609983" y="5433775"/>
            <a:ext cx="31023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Joint </a:t>
            </a:r>
            <a:r>
              <a:rPr lang="en-US" sz="2400" dirty="0" err="1" smtClean="0"/>
              <a:t>MaxEnts</a:t>
            </a:r>
            <a:r>
              <a:rPr lang="en-US" sz="2400" dirty="0" smtClean="0"/>
              <a:t> (SGD)</a:t>
            </a:r>
            <a:endParaRPr lang="en-US" sz="2400" dirty="0"/>
          </a:p>
        </p:txBody>
      </p:sp>
      <p:sp>
        <p:nvSpPr>
          <p:cNvPr id="31" name="TextBox 30"/>
          <p:cNvSpPr txBox="1"/>
          <p:nvPr/>
        </p:nvSpPr>
        <p:spPr>
          <a:xfrm>
            <a:off x="5160006" y="5428034"/>
            <a:ext cx="1985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Graph cut</a:t>
            </a:r>
            <a:endParaRPr lang="en-US" sz="2400" dirty="0"/>
          </a:p>
        </p:txBody>
      </p:sp>
      <p:sp>
        <p:nvSpPr>
          <p:cNvPr id="32" name="TextBox 31"/>
          <p:cNvSpPr txBox="1"/>
          <p:nvPr/>
        </p:nvSpPr>
        <p:spPr>
          <a:xfrm>
            <a:off x="5180426" y="5883958"/>
            <a:ext cx="1985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Loopy BP</a:t>
            </a:r>
            <a:endParaRPr lang="en-US" sz="2400" dirty="0"/>
          </a:p>
        </p:txBody>
      </p:sp>
      <p:sp>
        <p:nvSpPr>
          <p:cNvPr id="33" name="TextBox 32"/>
          <p:cNvSpPr txBox="1"/>
          <p:nvPr/>
        </p:nvSpPr>
        <p:spPr>
          <a:xfrm>
            <a:off x="1585219" y="5907906"/>
            <a:ext cx="2246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FCCRF (SGD)</a:t>
            </a: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7F395515-63B5-E14E-96A6-78CBAD8E5C27}" type="datetime1">
              <a:rPr lang="en-CA" smtClean="0"/>
              <a:t>16-08-20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20</a:t>
            </a:fld>
            <a:endParaRPr lang="en-US"/>
          </a:p>
        </p:txBody>
      </p:sp>
      <p:sp>
        <p:nvSpPr>
          <p:cNvPr id="9" name="Right Brace 8"/>
          <p:cNvSpPr/>
          <p:nvPr/>
        </p:nvSpPr>
        <p:spPr>
          <a:xfrm>
            <a:off x="6741344" y="3821433"/>
            <a:ext cx="164769" cy="74700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048017" y="3922968"/>
            <a:ext cx="1300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Inf. </a:t>
            </a:r>
            <a:r>
              <a:rPr lang="en-US" sz="2400" dirty="0"/>
              <a:t>a</a:t>
            </a:r>
            <a:r>
              <a:rPr lang="en-US" sz="2400" dirty="0" smtClean="0"/>
              <a:t>lg.</a:t>
            </a:r>
            <a:endParaRPr lang="en-US" sz="2400" dirty="0"/>
          </a:p>
        </p:txBody>
      </p:sp>
      <p:sp>
        <p:nvSpPr>
          <p:cNvPr id="34" name="Right Brace 33"/>
          <p:cNvSpPr/>
          <p:nvPr/>
        </p:nvSpPr>
        <p:spPr>
          <a:xfrm>
            <a:off x="7058513" y="5563072"/>
            <a:ext cx="164769" cy="74700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7365186" y="5664607"/>
            <a:ext cx="1300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Inf. </a:t>
            </a:r>
            <a:r>
              <a:rPr lang="en-US" sz="2400" dirty="0"/>
              <a:t>a</a:t>
            </a:r>
            <a:r>
              <a:rPr lang="en-US" sz="2400" dirty="0" smtClean="0"/>
              <a:t>lg.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82474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6996534" cy="79728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 Main Results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89" y="1226674"/>
            <a:ext cx="8992401" cy="284416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47361" y="1888868"/>
            <a:ext cx="8608033" cy="597154"/>
          </a:xfrm>
          <a:prstGeom prst="rect">
            <a:avLst/>
          </a:prstGeom>
          <a:noFill/>
          <a:ln>
            <a:solidFill>
              <a:srgbClr val="6600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52321" y="5776801"/>
            <a:ext cx="7272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MaxEnt</a:t>
            </a:r>
            <a:r>
              <a:rPr lang="en-US" sz="2400" dirty="0" smtClean="0"/>
              <a:t> performs slightly better than voted perceptron</a:t>
            </a:r>
            <a:endParaRPr lang="en-US" sz="2400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83308B74-79D1-EB47-91C3-01C9840D3132}" type="datetime1">
              <a:rPr lang="en-CA" smtClean="0"/>
              <a:t>16-08-20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21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52320" y="4389740"/>
            <a:ext cx="6626129" cy="46166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Independent comment classification (ICC)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1968355" y="4990663"/>
            <a:ext cx="2311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err="1" smtClean="0"/>
              <a:t>MaxEnt</a:t>
            </a:r>
            <a:r>
              <a:rPr lang="en-US" sz="2400" dirty="0" smtClean="0"/>
              <a:t> (SGD)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4910068" y="4990663"/>
            <a:ext cx="2343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Perceptron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34871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6996534" cy="79728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 Main Results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89" y="1226674"/>
            <a:ext cx="8992401" cy="28441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7791" y="2486364"/>
            <a:ext cx="8608033" cy="597154"/>
          </a:xfrm>
          <a:prstGeom prst="rect">
            <a:avLst/>
          </a:prstGeom>
          <a:noFill/>
          <a:ln>
            <a:solidFill>
              <a:srgbClr val="6600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34980" y="5657659"/>
            <a:ext cx="8320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Global inference improves over local classifiers, but not significantly (p = 0.09) </a:t>
            </a:r>
            <a:endParaRPr lang="en-US" sz="2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D3775EC2-C083-CD4E-A12E-1F9A33FCB588}" type="datetime1">
              <a:rPr lang="en-CA" smtClean="0"/>
              <a:t>16-08-20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22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79688" y="4279081"/>
            <a:ext cx="3789262" cy="461665"/>
          </a:xfrm>
          <a:prstGeom prst="rect">
            <a:avLst/>
          </a:prstGeom>
          <a:solidFill>
            <a:srgbClr val="D9D9D9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Learning &amp; Inference (LI)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1596548" y="4761782"/>
            <a:ext cx="22461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err="1" smtClean="0"/>
              <a:t>MaxEnt</a:t>
            </a:r>
            <a:r>
              <a:rPr lang="en-US" sz="2400" dirty="0" smtClean="0"/>
              <a:t> (SGD)</a:t>
            </a:r>
            <a:endParaRPr 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4712370" y="4761782"/>
            <a:ext cx="40597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Graph cut (Joty et al, 2015)</a:t>
            </a:r>
            <a:endParaRPr 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4732790" y="5195994"/>
            <a:ext cx="19851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/>
              <a:buChar char="o"/>
            </a:pPr>
            <a:r>
              <a:rPr lang="en-US" sz="2400" dirty="0" smtClean="0"/>
              <a:t>Loopy BP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23077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6996534" cy="79728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 Main Results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89" y="1226674"/>
            <a:ext cx="8992401" cy="284416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7791" y="3094374"/>
            <a:ext cx="8608033" cy="900472"/>
          </a:xfrm>
          <a:prstGeom prst="rect">
            <a:avLst/>
          </a:prstGeom>
          <a:noFill/>
          <a:ln>
            <a:solidFill>
              <a:srgbClr val="6600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100351" y="4506909"/>
            <a:ext cx="74425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Joint learning with </a:t>
            </a:r>
            <a:r>
              <a:rPr lang="en-US" sz="2400" b="1" dirty="0" smtClean="0"/>
              <a:t>local</a:t>
            </a:r>
            <a:r>
              <a:rPr lang="en-US" sz="2400" dirty="0" smtClean="0"/>
              <a:t> normalization does not work well</a:t>
            </a:r>
          </a:p>
          <a:p>
            <a:endParaRPr lang="en-US" sz="2400" dirty="0" smtClean="0"/>
          </a:p>
          <a:p>
            <a:r>
              <a:rPr lang="en-US" sz="2400" dirty="0" smtClean="0"/>
              <a:t>Joint learning with </a:t>
            </a:r>
            <a:r>
              <a:rPr lang="en-US" sz="2400" b="1" dirty="0" smtClean="0"/>
              <a:t>global</a:t>
            </a:r>
            <a:r>
              <a:rPr lang="en-US" sz="2400" dirty="0" smtClean="0"/>
              <a:t> normalization is the best model and significantly better than local models (p = 0.04) </a:t>
            </a: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7D92C6EB-A9A7-9845-920D-94EE3D1AA49B}" type="datetime1">
              <a:rPr lang="en-CA" smtClean="0"/>
              <a:t>16-08-20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483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6996534" cy="79728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 Comparison with State-of-the-art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183" y="2194623"/>
            <a:ext cx="6229054" cy="2180168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7428E547-359D-D143-B291-6A0288AD110D}" type="datetime1">
              <a:rPr lang="en-CA" smtClean="0"/>
              <a:t>16-08-20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86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7247162" cy="952724"/>
          </a:xfrm>
        </p:spPr>
        <p:txBody>
          <a:bodyPr>
            <a:noAutofit/>
          </a:bodyPr>
          <a:lstStyle/>
          <a:p>
            <a:pPr algn="ctr"/>
            <a:r>
              <a:rPr lang="en-US" dirty="0" smtClean="0"/>
              <a:t> Comparison between CRF Variants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79" y="1938676"/>
            <a:ext cx="7907016" cy="276178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31280" y="2399618"/>
            <a:ext cx="7907015" cy="900472"/>
          </a:xfrm>
          <a:prstGeom prst="rect">
            <a:avLst/>
          </a:prstGeom>
          <a:noFill/>
          <a:ln>
            <a:solidFill>
              <a:srgbClr val="6600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52321" y="5221524"/>
            <a:ext cx="7030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Linear chain CRFs are not the best models for this task</a:t>
            </a:r>
            <a:endParaRPr lang="en-US" sz="2400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55BD180E-C3E0-1D44-8F2C-78FC6BDA7862}" type="datetime1">
              <a:rPr lang="en-CA" smtClean="0"/>
              <a:t>16-08-20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102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7247162" cy="952724"/>
          </a:xfrm>
        </p:spPr>
        <p:txBody>
          <a:bodyPr>
            <a:noAutofit/>
          </a:bodyPr>
          <a:lstStyle/>
          <a:p>
            <a:pPr algn="ctr"/>
            <a:r>
              <a:rPr lang="en-US" dirty="0" smtClean="0"/>
              <a:t> Comparison between CRF Variants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79" y="1938676"/>
            <a:ext cx="7907016" cy="276178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0424" y="3310946"/>
            <a:ext cx="7907015" cy="1378655"/>
          </a:xfrm>
          <a:prstGeom prst="rect">
            <a:avLst/>
          </a:prstGeom>
          <a:noFill/>
          <a:ln>
            <a:solidFill>
              <a:srgbClr val="66006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252321" y="5221524"/>
            <a:ext cx="6261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Edge features do not contribute much</a:t>
            </a:r>
            <a:endParaRPr lang="en-US" sz="2400" dirty="0"/>
          </a:p>
          <a:p>
            <a:r>
              <a:rPr lang="en-US" sz="2400" dirty="0" err="1" smtClean="0"/>
              <a:t>Ising</a:t>
            </a:r>
            <a:r>
              <a:rPr lang="en-US" sz="2400" dirty="0" smtClean="0"/>
              <a:t>-like edge potential is crucial</a:t>
            </a:r>
            <a:endParaRPr lang="en-US" sz="2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2ECA6961-6A37-1D49-9FE7-CC7A688EB0C0}" type="datetime1">
              <a:rPr lang="en-CA" smtClean="0"/>
              <a:t>16-08-20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dirty="0" smtClean="0"/>
              <a:t>NAACL-2016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525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252321" y="306521"/>
            <a:ext cx="7247162" cy="952724"/>
          </a:xfrm>
        </p:spPr>
        <p:txBody>
          <a:bodyPr>
            <a:noAutofit/>
          </a:bodyPr>
          <a:lstStyle/>
          <a:p>
            <a:pPr algn="ctr"/>
            <a:r>
              <a:rPr lang="en-US" dirty="0" smtClean="0"/>
              <a:t> Error Analysis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951" y="1259245"/>
            <a:ext cx="4407139" cy="52483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0521" y="1541489"/>
            <a:ext cx="38969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Accuracy for threads </a:t>
            </a:r>
            <a:r>
              <a:rPr lang="en-US" sz="2400" b="1" dirty="0" smtClean="0"/>
              <a:t>with more than one</a:t>
            </a:r>
            <a:r>
              <a:rPr lang="en-US" sz="2400" dirty="0" smtClean="0"/>
              <a:t> comment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673441" y="2431401"/>
            <a:ext cx="22578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/>
              <a:buChar char="o"/>
            </a:pPr>
            <a:r>
              <a:rPr lang="en-US" sz="2000" dirty="0" smtClean="0"/>
              <a:t>Local: 78.7</a:t>
            </a:r>
          </a:p>
          <a:p>
            <a:pPr marL="285750" indent="-285750">
              <a:buFont typeface="Courier New"/>
              <a:buChar char="o"/>
            </a:pPr>
            <a:r>
              <a:rPr lang="en-US" sz="2000" dirty="0" smtClean="0"/>
              <a:t>Inference: 79.1</a:t>
            </a:r>
          </a:p>
          <a:p>
            <a:pPr marL="285750" indent="-285750">
              <a:buFont typeface="Courier New"/>
              <a:buChar char="o"/>
            </a:pPr>
            <a:r>
              <a:rPr lang="en-US" sz="2000" dirty="0" smtClean="0"/>
              <a:t>Joint: 80.4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260521" y="3767722"/>
            <a:ext cx="38969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Disagreements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51731" y="4342577"/>
            <a:ext cx="31366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/>
              <a:buChar char="o"/>
            </a:pPr>
            <a:r>
              <a:rPr lang="en-US" sz="2000" dirty="0" smtClean="0"/>
              <a:t>Local vs. Inference: 6%</a:t>
            </a:r>
          </a:p>
          <a:p>
            <a:pPr marL="285750" indent="-285750">
              <a:buFont typeface="Courier New"/>
              <a:buChar char="o"/>
            </a:pPr>
            <a:r>
              <a:rPr lang="en-US" sz="2000" dirty="0" smtClean="0"/>
              <a:t>Local vs. Joint: 9.9%</a:t>
            </a:r>
          </a:p>
          <a:p>
            <a:pPr marL="285750" indent="-285750">
              <a:buFont typeface="Courier New"/>
              <a:buChar char="o"/>
            </a:pPr>
            <a:r>
              <a:rPr lang="en-US" sz="2000" dirty="0" smtClean="0"/>
              <a:t>Inference vs. Joint: 8.8%</a:t>
            </a:r>
            <a:endParaRPr lang="en-US" sz="2000" dirty="0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B3D6CBC3-4B4D-6649-A77C-D7DEC7870E13}" type="datetime1">
              <a:rPr lang="en-CA" smtClean="0"/>
              <a:t>16-08-20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27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645951" y="5322966"/>
            <a:ext cx="4407139" cy="1149341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725102" y="3052553"/>
            <a:ext cx="4407139" cy="644622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785493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42284" y="822803"/>
            <a:ext cx="2914826" cy="797287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46684" y="1642799"/>
            <a:ext cx="77721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Proposed two models for coupling learning with inference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The locally normalized model suffers from label bias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The FCCRF model with </a:t>
            </a:r>
            <a:r>
              <a:rPr lang="en-US" sz="2400" dirty="0" err="1" smtClean="0"/>
              <a:t>Ising</a:t>
            </a:r>
            <a:r>
              <a:rPr lang="en-US" sz="2400" dirty="0" smtClean="0"/>
              <a:t>-like edge potentials performs the best and achieves state-of-the-art results.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846684" y="4238672"/>
            <a:ext cx="827687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In future, we would like to apply FCCRF to other </a:t>
            </a:r>
            <a:r>
              <a:rPr lang="en-US" sz="2400" dirty="0" err="1" smtClean="0"/>
              <a:t>cQA</a:t>
            </a:r>
            <a:r>
              <a:rPr lang="en-US" sz="2400" dirty="0" smtClean="0"/>
              <a:t> tasks:</a:t>
            </a:r>
          </a:p>
          <a:p>
            <a:r>
              <a:rPr lang="en-US" sz="2400" dirty="0" smtClean="0"/>
              <a:t>	- finding related questions to a new question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- finding good answers to a new question. </a:t>
            </a:r>
            <a:endParaRPr lang="en-US" sz="24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3616D01E-97A4-2649-B889-585454926C34}" type="datetime1">
              <a:rPr lang="en-CA" smtClean="0"/>
              <a:t>16-08-20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28</a:t>
            </a:fld>
            <a:endParaRPr lang="en-US"/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42284" y="3480095"/>
            <a:ext cx="2609095" cy="632267"/>
          </a:xfrm>
        </p:spPr>
        <p:txBody>
          <a:bodyPr>
            <a:normAutofit fontScale="92500"/>
          </a:bodyPr>
          <a:lstStyle/>
          <a:p>
            <a:pPr algn="ctr"/>
            <a:r>
              <a:rPr lang="en-US" dirty="0" smtClean="0"/>
              <a:t> Future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693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286779" y="851948"/>
            <a:ext cx="8644332" cy="232768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9pPr>
          </a:lstStyle>
          <a:p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Joint Learning with Global 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Inference for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Comment Classification in Community Question Answering</a:t>
            </a:r>
            <a:r>
              <a:rPr lang="en-US" b="1" dirty="0" smtClean="0">
                <a:solidFill>
                  <a:schemeClr val="tx2">
                    <a:lumMod val="75000"/>
                  </a:schemeClr>
                </a:solidFill>
              </a:rPr>
              <a:t> </a:t>
            </a:r>
            <a:endParaRPr lang="en-US" b="1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1455821" y="2986757"/>
            <a:ext cx="6647581" cy="1933019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742950" indent="-28575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11430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6002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2057400" indent="-228600" algn="l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400" dirty="0" smtClean="0"/>
          </a:p>
          <a:p>
            <a:pPr marL="0" indent="0" algn="ctr">
              <a:buNone/>
            </a:pPr>
            <a:r>
              <a:rPr lang="en-US" sz="2400" b="1" i="1" dirty="0" smtClean="0"/>
              <a:t>Shafiq Joty</a:t>
            </a:r>
            <a:r>
              <a:rPr lang="en-US" sz="2400" i="1" dirty="0"/>
              <a:t>, </a:t>
            </a:r>
            <a:r>
              <a:rPr lang="en-US" sz="2400" i="1" dirty="0" err="1"/>
              <a:t>Lluís</a:t>
            </a:r>
            <a:r>
              <a:rPr lang="en-US" sz="2400" i="1" dirty="0"/>
              <a:t> </a:t>
            </a:r>
            <a:r>
              <a:rPr lang="en-US" sz="2400" i="1" dirty="0" err="1" smtClean="0"/>
              <a:t>Màrquez</a:t>
            </a:r>
            <a:r>
              <a:rPr lang="en-US" sz="2400" i="1" dirty="0"/>
              <a:t> </a:t>
            </a:r>
            <a:r>
              <a:rPr lang="en-US" sz="2400" i="1" dirty="0" smtClean="0"/>
              <a:t>and </a:t>
            </a:r>
            <a:r>
              <a:rPr lang="en-US" sz="2400" i="1" dirty="0" err="1" smtClean="0"/>
              <a:t>Preslav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Nakov</a:t>
            </a:r>
            <a:endParaRPr lang="en-US" sz="2400" i="1" dirty="0" smtClean="0"/>
          </a:p>
          <a:p>
            <a:pPr marL="0" indent="0" algn="ctr">
              <a:buNone/>
            </a:pPr>
            <a:r>
              <a:rPr lang="en-US" sz="2400" dirty="0" smtClean="0"/>
              <a:t>Arabic Language Technology (ALT) Group</a:t>
            </a:r>
          </a:p>
          <a:p>
            <a:pPr marL="0" indent="0" algn="ctr">
              <a:buNone/>
            </a:pPr>
            <a:r>
              <a:rPr lang="en-US" sz="2400" dirty="0" smtClean="0"/>
              <a:t>Qatar Computing Research Institute - HBKU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2724860" y="171372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2" name="Picture 1" descr="HBKU_ima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906" y="4846851"/>
            <a:ext cx="2073209" cy="1517603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4FEAEBDD-6669-5147-AF9A-F92E49523D91}" type="datetime1">
              <a:rPr lang="en-CA" smtClean="0"/>
              <a:t>16-08-20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44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81047" y="306521"/>
            <a:ext cx="8532538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The Task: Community Question Answering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67246" y="1334435"/>
            <a:ext cx="6583004" cy="92333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hello guys and </a:t>
            </a:r>
            <a:r>
              <a:rPr lang="en-US" i="1" dirty="0" err="1"/>
              <a:t>gals..could</a:t>
            </a:r>
            <a:r>
              <a:rPr lang="en-US" i="1" dirty="0"/>
              <a:t> anyone of u knows where to buy a good and originals RC helicopters and toy guns here in </a:t>
            </a:r>
            <a:r>
              <a:rPr lang="en-US" i="1" dirty="0" err="1"/>
              <a:t>qatar</a:t>
            </a:r>
            <a:r>
              <a:rPr lang="en-US" i="1" dirty="0"/>
              <a:t>..</a:t>
            </a:r>
            <a:r>
              <a:rPr lang="en-US" i="1" dirty="0" err="1"/>
              <a:t>im</a:t>
            </a:r>
            <a:r>
              <a:rPr lang="en-US" i="1" dirty="0"/>
              <a:t> </a:t>
            </a:r>
            <a:r>
              <a:rPr lang="en-US" i="1" dirty="0" err="1"/>
              <a:t>longin</a:t>
            </a:r>
            <a:r>
              <a:rPr lang="en-US" i="1" dirty="0"/>
              <a:t> for this toys but its nowhere to find.. thanks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5824" y="1509688"/>
            <a:ext cx="66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660066"/>
                </a:solidFill>
              </a:rPr>
              <a:t>Q</a:t>
            </a:r>
            <a:endParaRPr lang="en-US" sz="2400" b="1" dirty="0">
              <a:solidFill>
                <a:srgbClr val="66006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8916" y="2491899"/>
            <a:ext cx="6011333" cy="369332"/>
          </a:xfrm>
          <a:prstGeom prst="rect">
            <a:avLst/>
          </a:prstGeom>
          <a:noFill/>
          <a:ln>
            <a:solidFill>
              <a:srgbClr val="7F7F7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Did you check with Toys R us? I think I saw it there.</a:t>
            </a:r>
            <a:endParaRPr lang="en-US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2338917" y="3014721"/>
            <a:ext cx="6011332" cy="369332"/>
          </a:xfrm>
          <a:prstGeom prst="rect">
            <a:avLst/>
          </a:prstGeom>
          <a:noFill/>
          <a:ln>
            <a:solidFill>
              <a:srgbClr val="7F7F7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Go to Doha city center you may get it at 4 floor.</a:t>
            </a:r>
            <a:endParaRPr lang="en-US" i="1" dirty="0"/>
          </a:p>
        </p:txBody>
      </p:sp>
      <p:sp>
        <p:nvSpPr>
          <p:cNvPr id="11" name="TextBox 10"/>
          <p:cNvSpPr txBox="1"/>
          <p:nvPr/>
        </p:nvSpPr>
        <p:spPr>
          <a:xfrm>
            <a:off x="2338917" y="3512142"/>
            <a:ext cx="6011332" cy="923330"/>
          </a:xfrm>
          <a:prstGeom prst="rect">
            <a:avLst/>
          </a:prstGeom>
          <a:noFill/>
          <a:ln>
            <a:solidFill>
              <a:srgbClr val="7F7F7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``Hobby Shop" in City center has these toys with original motors. They are super cool.. U will love that </a:t>
            </a:r>
            <a:r>
              <a:rPr lang="en-US" dirty="0" err="1"/>
              <a:t>shop..and</a:t>
            </a:r>
            <a:r>
              <a:rPr lang="en-US" dirty="0"/>
              <a:t> will </a:t>
            </a:r>
            <a:r>
              <a:rPr lang="en-US" dirty="0" err="1"/>
              <a:t>definetly</a:t>
            </a:r>
            <a:r>
              <a:rPr lang="en-US" dirty="0"/>
              <a:t> buy one :) Have fun :)</a:t>
            </a:r>
            <a:endParaRPr lang="en-US" i="1" dirty="0"/>
          </a:p>
        </p:txBody>
      </p:sp>
      <p:sp>
        <p:nvSpPr>
          <p:cNvPr id="12" name="TextBox 11"/>
          <p:cNvSpPr txBox="1"/>
          <p:nvPr/>
        </p:nvSpPr>
        <p:spPr>
          <a:xfrm>
            <a:off x="2328334" y="4573054"/>
            <a:ext cx="6021915" cy="369332"/>
          </a:xfrm>
          <a:prstGeom prst="rect">
            <a:avLst/>
          </a:prstGeom>
          <a:noFill/>
          <a:ln>
            <a:solidFill>
              <a:srgbClr val="7F7F7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Hobby Shop- City Centre</a:t>
            </a:r>
            <a:endParaRPr lang="en-US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2328334" y="5079965"/>
            <a:ext cx="6021915" cy="369332"/>
          </a:xfrm>
          <a:prstGeom prst="rect">
            <a:avLst/>
          </a:prstGeom>
          <a:noFill/>
          <a:ln>
            <a:solidFill>
              <a:srgbClr val="7F7F7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OMG!! :| Guns and helicopters??!!</a:t>
            </a:r>
            <a:endParaRPr lang="en-US" i="1" dirty="0"/>
          </a:p>
        </p:txBody>
      </p:sp>
      <p:sp>
        <p:nvSpPr>
          <p:cNvPr id="14" name="TextBox 13"/>
          <p:cNvSpPr txBox="1"/>
          <p:nvPr/>
        </p:nvSpPr>
        <p:spPr>
          <a:xfrm>
            <a:off x="2328334" y="5655701"/>
            <a:ext cx="6021915" cy="369332"/>
          </a:xfrm>
          <a:prstGeom prst="rect">
            <a:avLst/>
          </a:prstGeom>
          <a:noFill/>
          <a:ln>
            <a:solidFill>
              <a:srgbClr val="7F7F7F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Speed Marine- </a:t>
            </a:r>
            <a:r>
              <a:rPr lang="en-US" dirty="0" err="1"/>
              <a:t>Salwa</a:t>
            </a:r>
            <a:r>
              <a:rPr lang="en-US" dirty="0"/>
              <a:t> Road I think these guys r the best </a:t>
            </a:r>
            <a:r>
              <a:rPr lang="en-US" dirty="0" smtClean="0"/>
              <a:t>.. </a:t>
            </a:r>
            <a:endParaRPr lang="en-US" i="1" dirty="0"/>
          </a:p>
        </p:txBody>
      </p:sp>
      <p:grpSp>
        <p:nvGrpSpPr>
          <p:cNvPr id="21" name="Group 20"/>
          <p:cNvGrpSpPr/>
          <p:nvPr/>
        </p:nvGrpSpPr>
        <p:grpSpPr>
          <a:xfrm>
            <a:off x="1515209" y="2438984"/>
            <a:ext cx="690348" cy="3629667"/>
            <a:chOff x="1515209" y="2438984"/>
            <a:chExt cx="690348" cy="3629667"/>
          </a:xfrm>
        </p:grpSpPr>
        <p:sp>
          <p:nvSpPr>
            <p:cNvPr id="15" name="TextBox 14"/>
            <p:cNvSpPr txBox="1"/>
            <p:nvPr/>
          </p:nvSpPr>
          <p:spPr>
            <a:xfrm>
              <a:off x="1540594" y="2438984"/>
              <a:ext cx="664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00FF"/>
                  </a:solidFill>
                </a:rPr>
                <a:t>A</a:t>
              </a:r>
              <a:r>
                <a:rPr lang="en-US" sz="2400" b="1" baseline="-25000" dirty="0" smtClean="0">
                  <a:solidFill>
                    <a:srgbClr val="0000FF"/>
                  </a:solidFill>
                </a:rPr>
                <a:t>1</a:t>
              </a:r>
              <a:endParaRPr lang="en-US" sz="2400" b="1" dirty="0">
                <a:solidFill>
                  <a:srgbClr val="0000FF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515209" y="2928525"/>
              <a:ext cx="664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00FF"/>
                  </a:solidFill>
                </a:rPr>
                <a:t>A</a:t>
              </a:r>
              <a:r>
                <a:rPr lang="en-US" sz="2400" b="1" baseline="-25000" dirty="0" smtClean="0">
                  <a:solidFill>
                    <a:srgbClr val="0000FF"/>
                  </a:solidFill>
                </a:rPr>
                <a:t>2</a:t>
              </a:r>
              <a:endParaRPr lang="en-US" sz="2400" b="1" dirty="0">
                <a:solidFill>
                  <a:srgbClr val="0000FF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525798" y="3673593"/>
              <a:ext cx="664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00FF"/>
                  </a:solidFill>
                </a:rPr>
                <a:t>A</a:t>
              </a:r>
              <a:r>
                <a:rPr lang="en-US" sz="2400" b="1" baseline="-25000" dirty="0">
                  <a:solidFill>
                    <a:srgbClr val="0000FF"/>
                  </a:solidFill>
                </a:rPr>
                <a:t>3</a:t>
              </a:r>
              <a:endParaRPr lang="en-US" sz="2400" b="1" dirty="0">
                <a:solidFill>
                  <a:srgbClr val="0000FF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515221" y="4507298"/>
              <a:ext cx="664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00FF"/>
                  </a:solidFill>
                </a:rPr>
                <a:t>A</a:t>
              </a:r>
              <a:r>
                <a:rPr lang="en-US" sz="2400" b="1" baseline="-25000" dirty="0" smtClean="0">
                  <a:solidFill>
                    <a:srgbClr val="0000FF"/>
                  </a:solidFill>
                </a:rPr>
                <a:t>4</a:t>
              </a:r>
              <a:endParaRPr lang="en-US" sz="2400" b="1" dirty="0">
                <a:solidFill>
                  <a:srgbClr val="0000FF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540594" y="5037633"/>
              <a:ext cx="664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00FF"/>
                  </a:solidFill>
                </a:rPr>
                <a:t>A</a:t>
              </a:r>
              <a:r>
                <a:rPr lang="en-US" sz="2400" b="1" baseline="-25000" dirty="0">
                  <a:solidFill>
                    <a:srgbClr val="0000FF"/>
                  </a:solidFill>
                </a:rPr>
                <a:t>5</a:t>
              </a:r>
              <a:endParaRPr lang="en-US" sz="2400" b="1" dirty="0">
                <a:solidFill>
                  <a:srgbClr val="0000FF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537872" y="5606986"/>
              <a:ext cx="6649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rgbClr val="0000FF"/>
                  </a:solidFill>
                </a:rPr>
                <a:t>A</a:t>
              </a:r>
              <a:r>
                <a:rPr lang="en-US" sz="2400" b="1" baseline="-25000" dirty="0" smtClean="0">
                  <a:solidFill>
                    <a:srgbClr val="0000FF"/>
                  </a:solidFill>
                </a:rPr>
                <a:t>6</a:t>
              </a:r>
              <a:endParaRPr lang="en-US" sz="2400" b="1" dirty="0">
                <a:solidFill>
                  <a:srgbClr val="0000FF"/>
                </a:solidFill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370556" y="2399718"/>
            <a:ext cx="657006" cy="3679516"/>
            <a:chOff x="7788491" y="2389135"/>
            <a:chExt cx="657006" cy="3679516"/>
          </a:xfrm>
        </p:grpSpPr>
        <p:pic>
          <p:nvPicPr>
            <p:cNvPr id="22" name="Picture 21" descr="thumb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74000" y="5614655"/>
              <a:ext cx="457520" cy="453996"/>
            </a:xfrm>
            <a:prstGeom prst="rect">
              <a:avLst/>
            </a:prstGeom>
          </p:spPr>
        </p:pic>
        <p:pic>
          <p:nvPicPr>
            <p:cNvPr id="23" name="Picture 22" descr="thumb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87015" y="2982972"/>
              <a:ext cx="457520" cy="453996"/>
            </a:xfrm>
            <a:prstGeom prst="rect">
              <a:avLst/>
            </a:prstGeom>
          </p:spPr>
        </p:pic>
        <p:pic>
          <p:nvPicPr>
            <p:cNvPr id="24" name="Picture 23" descr="thumb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2730" y="3711487"/>
              <a:ext cx="457520" cy="453996"/>
            </a:xfrm>
            <a:prstGeom prst="rect">
              <a:avLst/>
            </a:prstGeom>
          </p:spPr>
        </p:pic>
        <p:pic>
          <p:nvPicPr>
            <p:cNvPr id="25" name="Picture 24" descr="down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99074" y="2389135"/>
              <a:ext cx="646423" cy="500931"/>
            </a:xfrm>
            <a:prstGeom prst="rect">
              <a:avLst/>
            </a:prstGeom>
          </p:spPr>
        </p:pic>
        <p:pic>
          <p:nvPicPr>
            <p:cNvPr id="26" name="Picture 25" descr="down.jpe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8491" y="4984718"/>
              <a:ext cx="646423" cy="500931"/>
            </a:xfrm>
            <a:prstGeom prst="rect">
              <a:avLst/>
            </a:prstGeom>
          </p:spPr>
        </p:pic>
        <p:pic>
          <p:nvPicPr>
            <p:cNvPr id="27" name="Picture 26" descr="thumb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86176" y="4504384"/>
              <a:ext cx="457520" cy="453996"/>
            </a:xfrm>
            <a:prstGeom prst="rect">
              <a:avLst/>
            </a:prstGeom>
          </p:spPr>
        </p:pic>
      </p:grp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0BC6BBC1-7C9E-7E45-8466-C6C786A4513B}" type="datetime1">
              <a:rPr lang="en-CA" smtClean="0"/>
              <a:t>16-08-20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74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5844164" y="4245429"/>
            <a:ext cx="2719265" cy="43542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844164" y="2334381"/>
            <a:ext cx="3275134" cy="701524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844164" y="3740420"/>
            <a:ext cx="2842636" cy="505009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25824" y="306521"/>
            <a:ext cx="7780487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Need for Joint Learning and Inference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164" y="1158293"/>
            <a:ext cx="3275134" cy="5408084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28452" y="3740420"/>
            <a:ext cx="54326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Classifier does not </a:t>
            </a:r>
            <a:r>
              <a:rPr lang="en-US" sz="2400" dirty="0"/>
              <a:t>get enough information when comments are considered </a:t>
            </a:r>
            <a:r>
              <a:rPr lang="en-US" sz="2400" dirty="0" smtClean="0"/>
              <a:t>separately.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Need Joint learning &amp; inference to learn to classify collectively.</a:t>
            </a:r>
            <a:endParaRPr lang="en-US" sz="2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84AFF977-6652-204A-A13C-6B7C6377B4D1}" type="datetime1">
              <a:rPr lang="en-CA" smtClean="0"/>
              <a:t>16-08-20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4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28452" y="1638002"/>
            <a:ext cx="51968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Many comments are short.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Many comments contain similar info.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Similar comments should get similar labels.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Similarity with question not enough.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746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874168" y="419276"/>
            <a:ext cx="2060604" cy="57731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ADBBB10C-F90E-614B-8889-CCB366171606}" type="datetime1">
              <a:rPr lang="en-CA" smtClean="0"/>
              <a:t>16-08-20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080129" y="2065189"/>
            <a:ext cx="747781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Motivation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Three approaches to classification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Our models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 dirty="0" smtClean="0"/>
              <a:t>Locally normalized Joint model</a:t>
            </a:r>
          </a:p>
          <a:p>
            <a:pPr marL="800100" lvl="1" indent="-342900">
              <a:buFont typeface="Courier New"/>
              <a:buChar char="o"/>
            </a:pPr>
            <a:r>
              <a:rPr lang="en-US" sz="2400" dirty="0" smtClean="0"/>
              <a:t>Globally normalized Fully-connected CRF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Inference with loopy Belief Propagation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Experiments &amp; error analysis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Conclusion &amp; future 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25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25824" y="306521"/>
            <a:ext cx="7780487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Three Approaches to Classification</a:t>
            </a:r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1891623" y="3712453"/>
            <a:ext cx="2808826" cy="1915575"/>
            <a:chOff x="4963584" y="2643729"/>
            <a:chExt cx="2808826" cy="1915575"/>
          </a:xfrm>
        </p:grpSpPr>
        <p:sp>
          <p:nvSpPr>
            <p:cNvPr id="5" name="Oval 4"/>
            <p:cNvSpPr/>
            <p:nvPr/>
          </p:nvSpPr>
          <p:spPr>
            <a:xfrm>
              <a:off x="4963584" y="3613152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r>
                <a:rPr lang="en-US" baseline="-25000" dirty="0" smtClean="0"/>
                <a:t>i</a:t>
              </a:r>
              <a:endParaRPr lang="en-US" baseline="-25000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6343659" y="3987804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x</a:t>
              </a:r>
              <a:r>
                <a:rPr lang="en-US" baseline="-25000" dirty="0" err="1"/>
                <a:t>j</a:t>
              </a:r>
              <a:endParaRPr lang="en-US" baseline="-25000" dirty="0"/>
            </a:p>
          </p:txBody>
        </p:sp>
        <p:sp>
          <p:nvSpPr>
            <p:cNvPr id="7" name="Oval 6"/>
            <p:cNvSpPr/>
            <p:nvPr/>
          </p:nvSpPr>
          <p:spPr>
            <a:xfrm>
              <a:off x="7200910" y="2643729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x</a:t>
              </a:r>
              <a:r>
                <a:rPr lang="en-US" baseline="-25000" dirty="0" err="1" smtClean="0"/>
                <a:t>k</a:t>
              </a:r>
              <a:endParaRPr lang="en-US" baseline="-250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1870450" y="2661477"/>
            <a:ext cx="2776040" cy="2384469"/>
            <a:chOff x="4042856" y="2862713"/>
            <a:chExt cx="2776040" cy="2384469"/>
          </a:xfrm>
        </p:grpSpPr>
        <p:sp>
          <p:nvSpPr>
            <p:cNvPr id="8" name="Oval 7"/>
            <p:cNvSpPr/>
            <p:nvPr/>
          </p:nvSpPr>
          <p:spPr>
            <a:xfrm>
              <a:off x="4042856" y="3841717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i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5422929" y="4205787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chemeClr val="tx1"/>
                  </a:solidFill>
                </a:rPr>
                <a:t>y</a:t>
              </a:r>
              <a:r>
                <a:rPr lang="en-US" baseline="-25000" dirty="0" err="1">
                  <a:solidFill>
                    <a:schemeClr val="tx1"/>
                  </a:solidFill>
                </a:rPr>
                <a:t>j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6247396" y="2862713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chemeClr val="tx1"/>
                  </a:solidFill>
                </a:rPr>
                <a:t>y</a:t>
              </a:r>
              <a:r>
                <a:rPr lang="en-US" baseline="-25000" dirty="0" err="1">
                  <a:solidFill>
                    <a:schemeClr val="tx1"/>
                  </a:solidFill>
                </a:rPr>
                <a:t>k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Arrow Connector 11"/>
            <p:cNvCxnSpPr>
              <a:stCxn id="5" idx="0"/>
              <a:endCxn id="8" idx="4"/>
            </p:cNvCxnSpPr>
            <p:nvPr/>
          </p:nvCxnSpPr>
          <p:spPr>
            <a:xfrm flipH="1" flipV="1">
              <a:off x="4328606" y="4413217"/>
              <a:ext cx="21173" cy="46989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H="1" flipV="1">
              <a:off x="5708672" y="4777287"/>
              <a:ext cx="21173" cy="46989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6569144" y="3434213"/>
              <a:ext cx="1" cy="45831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/>
          <p:cNvSpPr txBox="1"/>
          <p:nvPr/>
        </p:nvSpPr>
        <p:spPr>
          <a:xfrm>
            <a:off x="518989" y="1383675"/>
            <a:ext cx="71120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Approach 1:</a:t>
            </a:r>
            <a:r>
              <a:rPr lang="en-US" sz="2400" dirty="0" smtClean="0"/>
              <a:t> Classify each comment separately</a:t>
            </a:r>
            <a:endParaRPr lang="en-US" sz="2400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912" y="2776754"/>
            <a:ext cx="1689107" cy="482602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833906" y="5848950"/>
            <a:ext cx="7560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Does not model the dependency between comment labels </a:t>
            </a:r>
            <a:endParaRPr lang="en-US" sz="24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E757D433-E10D-8D4A-9DDA-A793E2CE4B8E}" type="datetime1">
              <a:rPr lang="en-CA" smtClean="0"/>
              <a:t>16-08-20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6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421552" y="2776754"/>
            <a:ext cx="309904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x</a:t>
            </a:r>
            <a:r>
              <a:rPr lang="en-US" dirty="0"/>
              <a:t>:</a:t>
            </a:r>
            <a:r>
              <a:rPr lang="en-US" dirty="0" smtClean="0"/>
              <a:t> feature vector extracted by</a:t>
            </a:r>
          </a:p>
          <a:p>
            <a:pPr algn="ctr"/>
            <a:r>
              <a:rPr lang="en-US" dirty="0" smtClean="0"/>
              <a:t>considering the comment and the question</a:t>
            </a:r>
            <a:endParaRPr lang="en-US" baseline="-25000" dirty="0"/>
          </a:p>
        </p:txBody>
      </p:sp>
      <p:sp>
        <p:nvSpPr>
          <p:cNvPr id="22" name="Rectangle 21"/>
          <p:cNvSpPr/>
          <p:nvPr/>
        </p:nvSpPr>
        <p:spPr>
          <a:xfrm>
            <a:off x="5454139" y="3799649"/>
            <a:ext cx="15010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y</a:t>
            </a:r>
            <a:r>
              <a:rPr lang="en-US" dirty="0" smtClean="0"/>
              <a:t>: class label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3557335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14" grpId="0"/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25824" y="306521"/>
            <a:ext cx="7780487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Three Approaches to Classification</a:t>
            </a:r>
            <a:endParaRPr lang="en-US" dirty="0"/>
          </a:p>
        </p:txBody>
      </p:sp>
      <p:grpSp>
        <p:nvGrpSpPr>
          <p:cNvPr id="30" name="Group 29"/>
          <p:cNvGrpSpPr/>
          <p:nvPr/>
        </p:nvGrpSpPr>
        <p:grpSpPr>
          <a:xfrm>
            <a:off x="6082830" y="3527583"/>
            <a:ext cx="2808826" cy="1915575"/>
            <a:chOff x="4963584" y="2643729"/>
            <a:chExt cx="2808826" cy="1915575"/>
          </a:xfrm>
        </p:grpSpPr>
        <p:sp>
          <p:nvSpPr>
            <p:cNvPr id="5" name="Oval 4"/>
            <p:cNvSpPr/>
            <p:nvPr/>
          </p:nvSpPr>
          <p:spPr>
            <a:xfrm>
              <a:off x="4963584" y="3613152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x</a:t>
              </a:r>
              <a:r>
                <a:rPr lang="en-US" baseline="-25000" dirty="0" smtClean="0"/>
                <a:t>i</a:t>
              </a:r>
              <a:endParaRPr lang="en-US" baseline="-25000" dirty="0"/>
            </a:p>
          </p:txBody>
        </p:sp>
        <p:sp>
          <p:nvSpPr>
            <p:cNvPr id="6" name="Oval 5"/>
            <p:cNvSpPr/>
            <p:nvPr/>
          </p:nvSpPr>
          <p:spPr>
            <a:xfrm>
              <a:off x="6343659" y="3987804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x</a:t>
              </a:r>
              <a:r>
                <a:rPr lang="en-US" baseline="-25000" dirty="0" err="1" smtClean="0"/>
                <a:t>k</a:t>
              </a:r>
              <a:endParaRPr lang="en-US" baseline="-25000" dirty="0"/>
            </a:p>
          </p:txBody>
        </p:sp>
        <p:sp>
          <p:nvSpPr>
            <p:cNvPr id="7" name="Oval 6"/>
            <p:cNvSpPr/>
            <p:nvPr/>
          </p:nvSpPr>
          <p:spPr>
            <a:xfrm>
              <a:off x="7200910" y="2643729"/>
              <a:ext cx="571500" cy="5715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x</a:t>
              </a:r>
              <a:r>
                <a:rPr lang="en-US" baseline="-25000" dirty="0" err="1"/>
                <a:t>j</a:t>
              </a:r>
              <a:endParaRPr lang="en-US" baseline="-25000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061657" y="2476607"/>
            <a:ext cx="2776040" cy="2384469"/>
            <a:chOff x="4042856" y="2862713"/>
            <a:chExt cx="2776040" cy="2384469"/>
          </a:xfrm>
        </p:grpSpPr>
        <p:sp>
          <p:nvSpPr>
            <p:cNvPr id="8" name="Oval 7"/>
            <p:cNvSpPr/>
            <p:nvPr/>
          </p:nvSpPr>
          <p:spPr>
            <a:xfrm>
              <a:off x="4042856" y="3841717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i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5422929" y="4205787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k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6247396" y="2862713"/>
              <a:ext cx="571500" cy="5715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solidFill>
                    <a:schemeClr val="tx1"/>
                  </a:solidFill>
                </a:rPr>
                <a:t>y</a:t>
              </a:r>
              <a:r>
                <a:rPr lang="en-US" baseline="-25000" dirty="0" err="1" smtClean="0">
                  <a:solidFill>
                    <a:schemeClr val="tx1"/>
                  </a:solidFill>
                </a:rPr>
                <a:t>j</a:t>
              </a:r>
              <a:endParaRPr lang="en-US" baseline="-250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Arrow Connector 11"/>
            <p:cNvCxnSpPr>
              <a:stCxn id="5" idx="0"/>
              <a:endCxn id="8" idx="4"/>
            </p:cNvCxnSpPr>
            <p:nvPr/>
          </p:nvCxnSpPr>
          <p:spPr>
            <a:xfrm flipH="1" flipV="1">
              <a:off x="4328606" y="4413217"/>
              <a:ext cx="9303" cy="46989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H="1" flipV="1">
              <a:off x="5708672" y="4777287"/>
              <a:ext cx="21173" cy="46989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V="1">
              <a:off x="6569144" y="3434213"/>
              <a:ext cx="1" cy="45831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/>
          <p:cNvSpPr txBox="1"/>
          <p:nvPr/>
        </p:nvSpPr>
        <p:spPr>
          <a:xfrm>
            <a:off x="266264" y="1533637"/>
            <a:ext cx="8440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Learn two classifiers separately and combine them in Inference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Works in three steps (Joty et al. 2015, Pang &amp; Lee, 2004):</a:t>
            </a:r>
            <a:endParaRPr lang="en-US" sz="2400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3154" y="4099082"/>
            <a:ext cx="1129233" cy="33535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6837" y="3306288"/>
            <a:ext cx="432858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a) Learn a node-level classifier</a:t>
            </a:r>
            <a:endParaRPr lang="en-US" sz="2400" dirty="0"/>
          </a:p>
        </p:txBody>
      </p:sp>
      <p:cxnSp>
        <p:nvCxnSpPr>
          <p:cNvPr id="13" name="Straight Connector 12"/>
          <p:cNvCxnSpPr>
            <a:stCxn id="8" idx="6"/>
            <a:endCxn id="9" idx="0"/>
          </p:cNvCxnSpPr>
          <p:nvPr/>
        </p:nvCxnSpPr>
        <p:spPr>
          <a:xfrm>
            <a:off x="6633157" y="3741361"/>
            <a:ext cx="1094323" cy="783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6633157" y="2893667"/>
            <a:ext cx="1633040" cy="8000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endCxn id="9" idx="0"/>
          </p:cNvCxnSpPr>
          <p:nvPr/>
        </p:nvCxnSpPr>
        <p:spPr>
          <a:xfrm flipH="1">
            <a:off x="7727480" y="2893667"/>
            <a:ext cx="538717" cy="92601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6254" y="3795955"/>
            <a:ext cx="4106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</a:t>
            </a:r>
            <a:r>
              <a:rPr lang="en-US" sz="2400" dirty="0"/>
              <a:t>)</a:t>
            </a:r>
            <a:r>
              <a:rPr lang="en-US" sz="2400" dirty="0" smtClean="0"/>
              <a:t> Learn an edge-level classifier</a:t>
            </a:r>
            <a:endParaRPr lang="en-US" sz="24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387" y="2770583"/>
            <a:ext cx="1665832" cy="35184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497420" y="5144406"/>
            <a:ext cx="4318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c) Classify collectively using global inference (ILP, Graph-cut)</a:t>
            </a:r>
            <a:endParaRPr lang="en-US" sz="2400" dirty="0"/>
          </a:p>
        </p:txBody>
      </p:sp>
      <p:grpSp>
        <p:nvGrpSpPr>
          <p:cNvPr id="26" name="Group 25"/>
          <p:cNvGrpSpPr/>
          <p:nvPr/>
        </p:nvGrpSpPr>
        <p:grpSpPr>
          <a:xfrm>
            <a:off x="370421" y="2844623"/>
            <a:ext cx="4360334" cy="1529819"/>
            <a:chOff x="582083" y="1845193"/>
            <a:chExt cx="4360334" cy="1529819"/>
          </a:xfrm>
        </p:grpSpPr>
        <p:sp>
          <p:nvSpPr>
            <p:cNvPr id="23" name="Round Single Corner Rectangle 22"/>
            <p:cNvSpPr/>
            <p:nvPr/>
          </p:nvSpPr>
          <p:spPr>
            <a:xfrm>
              <a:off x="582083" y="2306858"/>
              <a:ext cx="4360334" cy="1068154"/>
            </a:xfrm>
            <a:prstGeom prst="round1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354914" y="1845193"/>
              <a:ext cx="1513417" cy="46166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rgbClr val="7F7F7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Learning</a:t>
              </a:r>
              <a:endParaRPr lang="en-US" sz="24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82291" y="4555962"/>
            <a:ext cx="4360334" cy="1529819"/>
            <a:chOff x="582083" y="1845193"/>
            <a:chExt cx="4360334" cy="1529819"/>
          </a:xfrm>
        </p:grpSpPr>
        <p:sp>
          <p:nvSpPr>
            <p:cNvPr id="36" name="Round Single Corner Rectangle 35"/>
            <p:cNvSpPr/>
            <p:nvPr/>
          </p:nvSpPr>
          <p:spPr>
            <a:xfrm>
              <a:off x="582083" y="2306858"/>
              <a:ext cx="4360334" cy="1068154"/>
            </a:xfrm>
            <a:prstGeom prst="round1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354914" y="1845193"/>
              <a:ext cx="1513417" cy="461665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rgbClr val="7F7F7F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Inference</a:t>
              </a:r>
              <a:endParaRPr lang="en-US" sz="2400" dirty="0"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64D7B06A-16EE-EF47-BF41-14A45A8771AE}" type="datetime1">
              <a:rPr lang="en-CA" smtClean="0"/>
              <a:t>16-08-20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7</a:t>
            </a:fld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280504" y="1028639"/>
            <a:ext cx="2261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Approach 2: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10706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5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412021" y="1433419"/>
            <a:ext cx="5713861" cy="3272434"/>
            <a:chOff x="3504688" y="4076296"/>
            <a:chExt cx="5005388" cy="2740025"/>
          </a:xfrm>
        </p:grpSpPr>
        <p:sp>
          <p:nvSpPr>
            <p:cNvPr id="6" name="TextBox 18"/>
            <p:cNvSpPr txBox="1">
              <a:spLocks noChangeArrowheads="1"/>
            </p:cNvSpPr>
            <p:nvPr/>
          </p:nvSpPr>
          <p:spPr bwMode="auto">
            <a:xfrm>
              <a:off x="4150801" y="4493809"/>
              <a:ext cx="55562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0000FF"/>
                  </a:solidFill>
                </a:rPr>
                <a:t>0.8</a:t>
              </a:r>
            </a:p>
          </p:txBody>
        </p:sp>
        <p:sp>
          <p:nvSpPr>
            <p:cNvPr id="7" name="TextBox 27"/>
            <p:cNvSpPr txBox="1">
              <a:spLocks noChangeArrowheads="1"/>
            </p:cNvSpPr>
            <p:nvPr/>
          </p:nvSpPr>
          <p:spPr bwMode="auto">
            <a:xfrm>
              <a:off x="7224201" y="4493809"/>
              <a:ext cx="55562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>
                  <a:solidFill>
                    <a:srgbClr val="0000FF"/>
                  </a:solidFill>
                </a:rPr>
                <a:t>0.2</a:t>
              </a:r>
            </a:p>
          </p:txBody>
        </p:sp>
        <p:cxnSp>
          <p:nvCxnSpPr>
            <p:cNvPr id="8" name="Straight Connector 7"/>
            <p:cNvCxnSpPr/>
            <p:nvPr/>
          </p:nvCxnSpPr>
          <p:spPr>
            <a:xfrm>
              <a:off x="5939913" y="4716059"/>
              <a:ext cx="0" cy="3476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51"/>
            <p:cNvSpPr txBox="1">
              <a:spLocks noChangeArrowheads="1"/>
            </p:cNvSpPr>
            <p:nvPr/>
          </p:nvSpPr>
          <p:spPr bwMode="auto">
            <a:xfrm>
              <a:off x="5963726" y="4731934"/>
              <a:ext cx="70167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>
                  <a:solidFill>
                    <a:srgbClr val="008000"/>
                  </a:solidFill>
                </a:rPr>
                <a:t>0.95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5595426" y="4076296"/>
              <a:ext cx="646112" cy="598488"/>
            </a:xfrm>
            <a:prstGeom prst="ellipse">
              <a:avLst/>
            </a:prstGeom>
            <a:noFill/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tx1"/>
                  </a:solidFill>
                </a:rPr>
                <a:t>y</a:t>
              </a:r>
              <a:r>
                <a:rPr lang="en-US" sz="1600" baseline="-25000" dirty="0" err="1" smtClean="0">
                  <a:solidFill>
                    <a:schemeClr val="tx1"/>
                  </a:solidFill>
                </a:rPr>
                <a:t>i</a:t>
              </a:r>
              <a:endParaRPr lang="en-US" sz="16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5638288" y="5117696"/>
              <a:ext cx="646113" cy="598488"/>
            </a:xfrm>
            <a:prstGeom prst="ellipse">
              <a:avLst/>
            </a:prstGeom>
            <a:solidFill>
              <a:srgbClr val="FFFFFF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rgbClr val="000000"/>
                  </a:solidFill>
                </a:rPr>
                <a:t>y</a:t>
              </a:r>
              <a:r>
                <a:rPr lang="en-US" sz="1600" baseline="-25000" dirty="0" err="1" smtClean="0">
                  <a:solidFill>
                    <a:srgbClr val="000000"/>
                  </a:solidFill>
                </a:rPr>
                <a:t>j</a:t>
              </a:r>
              <a:endParaRPr lang="en-US" sz="1600" baseline="-25000" dirty="0">
                <a:solidFill>
                  <a:srgbClr val="000000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5638288" y="6217834"/>
              <a:ext cx="646113" cy="598487"/>
            </a:xfrm>
            <a:prstGeom prst="ellipse">
              <a:avLst/>
            </a:prstGeom>
            <a:solidFill>
              <a:srgbClr val="FFFFFF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600" dirty="0" err="1" smtClean="0">
                  <a:solidFill>
                    <a:schemeClr val="tx1"/>
                  </a:solidFill>
                </a:rPr>
                <a:t>y</a:t>
              </a:r>
              <a:r>
                <a:rPr lang="en-US" sz="1600" baseline="-25000" dirty="0" err="1" smtClean="0">
                  <a:solidFill>
                    <a:schemeClr val="tx1"/>
                  </a:solidFill>
                </a:rPr>
                <a:t>k</a:t>
              </a:r>
              <a:endParaRPr lang="en-US" sz="1600" baseline="-25000" dirty="0">
                <a:solidFill>
                  <a:schemeClr val="tx1"/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3504688" y="5033559"/>
              <a:ext cx="646113" cy="596900"/>
            </a:xfrm>
            <a:prstGeom prst="ellipse">
              <a:avLst/>
            </a:prstGeom>
            <a:solidFill>
              <a:schemeClr val="bg1">
                <a:lumMod val="75000"/>
              </a:schemeClr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600" dirty="0"/>
                <a:t>s</a:t>
              </a:r>
              <a:endParaRPr lang="en-US" sz="1600" baseline="-25000" dirty="0"/>
            </a:p>
          </p:txBody>
        </p:sp>
        <p:sp>
          <p:nvSpPr>
            <p:cNvPr id="14" name="Oval 13"/>
            <p:cNvSpPr/>
            <p:nvPr/>
          </p:nvSpPr>
          <p:spPr>
            <a:xfrm>
              <a:off x="7865551" y="5117696"/>
              <a:ext cx="644525" cy="598488"/>
            </a:xfrm>
            <a:prstGeom prst="ellipse">
              <a:avLst/>
            </a:prstGeom>
            <a:solidFill>
              <a:srgbClr val="BFBFBF"/>
            </a:solidFill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600" dirty="0"/>
                <a:t>t</a:t>
              </a:r>
              <a:endParaRPr lang="en-US" sz="1600" baseline="-25000" dirty="0"/>
            </a:p>
          </p:txBody>
        </p:sp>
        <p:cxnSp>
          <p:nvCxnSpPr>
            <p:cNvPr id="15" name="Straight Connector 14"/>
            <p:cNvCxnSpPr>
              <a:endCxn id="13" idx="7"/>
            </p:cNvCxnSpPr>
            <p:nvPr/>
          </p:nvCxnSpPr>
          <p:spPr>
            <a:xfrm flipH="1">
              <a:off x="4055551" y="4493809"/>
              <a:ext cx="1539875" cy="627062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endCxn id="14" idx="3"/>
            </p:cNvCxnSpPr>
            <p:nvPr/>
          </p:nvCxnSpPr>
          <p:spPr>
            <a:xfrm flipV="1">
              <a:off x="6284401" y="5628871"/>
              <a:ext cx="1674812" cy="7715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22"/>
            <p:cNvSpPr txBox="1">
              <a:spLocks noChangeArrowheads="1"/>
            </p:cNvSpPr>
            <p:nvPr/>
          </p:nvSpPr>
          <p:spPr bwMode="auto">
            <a:xfrm>
              <a:off x="7224201" y="6033684"/>
              <a:ext cx="55562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>
                  <a:solidFill>
                    <a:srgbClr val="0000FF"/>
                  </a:solidFill>
                </a:rPr>
                <a:t>0.9</a:t>
              </a:r>
            </a:p>
          </p:txBody>
        </p:sp>
        <p:cxnSp>
          <p:nvCxnSpPr>
            <p:cNvPr id="18" name="Straight Connector 17"/>
            <p:cNvCxnSpPr>
              <a:stCxn id="10" idx="6"/>
              <a:endCxn id="14" idx="1"/>
            </p:cNvCxnSpPr>
            <p:nvPr/>
          </p:nvCxnSpPr>
          <p:spPr>
            <a:xfrm>
              <a:off x="6241538" y="4374746"/>
              <a:ext cx="1717675" cy="83026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stCxn id="13" idx="5"/>
            </p:cNvCxnSpPr>
            <p:nvPr/>
          </p:nvCxnSpPr>
          <p:spPr>
            <a:xfrm>
              <a:off x="4055551" y="5543146"/>
              <a:ext cx="1582737" cy="8572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30"/>
            <p:cNvSpPr txBox="1">
              <a:spLocks noChangeArrowheads="1"/>
            </p:cNvSpPr>
            <p:nvPr/>
          </p:nvSpPr>
          <p:spPr bwMode="auto">
            <a:xfrm>
              <a:off x="4274626" y="6033684"/>
              <a:ext cx="55721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>
                  <a:solidFill>
                    <a:srgbClr val="0000FF"/>
                  </a:solidFill>
                </a:rPr>
                <a:t>0.1</a:t>
              </a:r>
            </a:p>
          </p:txBody>
        </p:sp>
        <p:cxnSp>
          <p:nvCxnSpPr>
            <p:cNvPr id="21" name="Straight Connector 20"/>
            <p:cNvCxnSpPr>
              <a:stCxn id="11" idx="2"/>
            </p:cNvCxnSpPr>
            <p:nvPr/>
          </p:nvCxnSpPr>
          <p:spPr>
            <a:xfrm flipH="1">
              <a:off x="4150801" y="5416146"/>
              <a:ext cx="1487487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>
              <a:stCxn id="14" idx="2"/>
              <a:endCxn id="11" idx="6"/>
            </p:cNvCxnSpPr>
            <p:nvPr/>
          </p:nvCxnSpPr>
          <p:spPr>
            <a:xfrm flipH="1">
              <a:off x="6284401" y="5416146"/>
              <a:ext cx="158115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6"/>
            <p:cNvSpPr txBox="1">
              <a:spLocks noChangeArrowheads="1"/>
            </p:cNvSpPr>
            <p:nvPr/>
          </p:nvSpPr>
          <p:spPr bwMode="auto">
            <a:xfrm>
              <a:off x="4706426" y="5033559"/>
              <a:ext cx="55562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>
                  <a:solidFill>
                    <a:srgbClr val="0000FF"/>
                  </a:solidFill>
                </a:rPr>
                <a:t>0.5</a:t>
              </a:r>
            </a:p>
          </p:txBody>
        </p:sp>
        <p:sp>
          <p:nvSpPr>
            <p:cNvPr id="24" name="TextBox 37"/>
            <p:cNvSpPr txBox="1">
              <a:spLocks noChangeArrowheads="1"/>
            </p:cNvSpPr>
            <p:nvPr/>
          </p:nvSpPr>
          <p:spPr bwMode="auto">
            <a:xfrm>
              <a:off x="6744776" y="5020859"/>
              <a:ext cx="557212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>
                  <a:solidFill>
                    <a:srgbClr val="0000FF"/>
                  </a:solidFill>
                </a:rPr>
                <a:t>0.5</a:t>
              </a:r>
            </a:p>
          </p:txBody>
        </p:sp>
        <p:cxnSp>
          <p:nvCxnSpPr>
            <p:cNvPr id="25" name="Straight Connector 24"/>
            <p:cNvCxnSpPr>
              <a:stCxn id="11" idx="4"/>
              <a:endCxn id="12" idx="0"/>
            </p:cNvCxnSpPr>
            <p:nvPr/>
          </p:nvCxnSpPr>
          <p:spPr>
            <a:xfrm>
              <a:off x="5960551" y="5716184"/>
              <a:ext cx="0" cy="50165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52"/>
            <p:cNvSpPr txBox="1">
              <a:spLocks noChangeArrowheads="1"/>
            </p:cNvSpPr>
            <p:nvPr/>
          </p:nvSpPr>
          <p:spPr bwMode="auto">
            <a:xfrm>
              <a:off x="5347776" y="5849534"/>
              <a:ext cx="67627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b="1" dirty="0">
                  <a:solidFill>
                    <a:srgbClr val="008000"/>
                  </a:solidFill>
                </a:rPr>
                <a:t>0.15</a:t>
              </a:r>
            </a:p>
          </p:txBody>
        </p:sp>
        <p:cxnSp>
          <p:nvCxnSpPr>
            <p:cNvPr id="27" name="Straight Connector 26"/>
            <p:cNvCxnSpPr/>
            <p:nvPr/>
          </p:nvCxnSpPr>
          <p:spPr>
            <a:xfrm flipH="1">
              <a:off x="5059972" y="4787603"/>
              <a:ext cx="2719854" cy="1769096"/>
            </a:xfrm>
            <a:prstGeom prst="line">
              <a:avLst/>
            </a:prstGeom>
            <a:ln>
              <a:solidFill>
                <a:srgbClr val="8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82195" y="306521"/>
            <a:ext cx="8104605" cy="904579"/>
          </a:xfrm>
        </p:spPr>
        <p:txBody>
          <a:bodyPr>
            <a:normAutofit/>
          </a:bodyPr>
          <a:lstStyle/>
          <a:p>
            <a:r>
              <a:rPr lang="en-US" dirty="0" smtClean="0"/>
              <a:t>Approach 2: Inference with Graph Cut</a:t>
            </a:r>
            <a:endParaRPr lang="en-US" dirty="0"/>
          </a:p>
        </p:txBody>
      </p:sp>
      <p:sp>
        <p:nvSpPr>
          <p:cNvPr id="29" name="TextBox 18460"/>
          <p:cNvSpPr txBox="1">
            <a:spLocks noChangeArrowheads="1"/>
          </p:cNvSpPr>
          <p:nvPr/>
        </p:nvSpPr>
        <p:spPr bwMode="auto">
          <a:xfrm>
            <a:off x="6553200" y="3807114"/>
            <a:ext cx="25050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>
                <a:solidFill>
                  <a:srgbClr val="000000"/>
                </a:solidFill>
              </a:rPr>
              <a:t>Max-flow/min-cut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99848" y="2494645"/>
            <a:ext cx="890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</a:rPr>
              <a:t>Good</a:t>
            </a:r>
            <a:endParaRPr lang="en-US" sz="2400" dirty="0">
              <a:solidFill>
                <a:srgbClr val="800000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7260859" y="2431820"/>
            <a:ext cx="8902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</a:rPr>
              <a:t>Bad</a:t>
            </a:r>
            <a:endParaRPr lang="en-US" sz="2400" dirty="0">
              <a:solidFill>
                <a:srgbClr val="80000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7631FA93-429B-D748-8A5D-08A59F8316D4}" type="datetime1">
              <a:rPr lang="en-CA" smtClean="0"/>
              <a:t>16-08-20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8</a:t>
            </a:fld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293973" y="4943449"/>
            <a:ext cx="86613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Decoupling learning from inference can lead to suboptimal solutions (</a:t>
            </a:r>
            <a:r>
              <a:rPr lang="en-US" sz="2400" dirty="0" err="1" smtClean="0"/>
              <a:t>Punyakanok</a:t>
            </a:r>
            <a:r>
              <a:rPr lang="en-US" sz="2400" dirty="0" smtClean="0"/>
              <a:t> et al., 2005)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Often requires a tuning parameter to control the relative weights of the two classifiers in the combination.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03294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25824" y="306521"/>
            <a:ext cx="7780487" cy="797287"/>
          </a:xfrm>
        </p:spPr>
        <p:txBody>
          <a:bodyPr>
            <a:normAutofit/>
          </a:bodyPr>
          <a:lstStyle/>
          <a:p>
            <a:r>
              <a:rPr lang="en-US" dirty="0" smtClean="0"/>
              <a:t>Three Approaches to Classification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91582" y="1271342"/>
            <a:ext cx="84283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Approach 3:</a:t>
            </a:r>
            <a:r>
              <a:rPr lang="en-US" sz="2400" dirty="0" smtClean="0"/>
              <a:t> Learn to classify with global inference (our approach)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564511" y="2083451"/>
            <a:ext cx="77427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Learn</a:t>
            </a:r>
            <a:r>
              <a:rPr lang="en-US" sz="2400" dirty="0" smtClean="0"/>
              <a:t> node-level &amp; </a:t>
            </a:r>
            <a:r>
              <a:rPr lang="en-US" sz="2400" dirty="0"/>
              <a:t>edge-</a:t>
            </a:r>
            <a:r>
              <a:rPr lang="en-US" sz="2400" dirty="0" smtClean="0"/>
              <a:t>level classifiers/potentials from global thread-level feedback given by an inference alg.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64511" y="3080110"/>
            <a:ext cx="5773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Classify</a:t>
            </a:r>
            <a:r>
              <a:rPr lang="en-US" sz="2400" dirty="0" smtClean="0"/>
              <a:t> collectively with global inference.</a:t>
            </a:r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576163" y="4055640"/>
            <a:ext cx="824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Models dependencies between output variables while learning.</a:t>
            </a:r>
            <a:endParaRPr lang="en-US" sz="24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91ABAC25-E055-D14E-84BA-5D1D681ADD83}" type="datetime1">
              <a:rPr lang="en-CA" smtClean="0"/>
              <a:t>16-08-20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smtClean="0"/>
              <a:t>NAACL-2016</a:t>
            </a:r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632BBD8B-2315-4A46-BEF8-6475F9DCBCE4}" type="slidenum">
              <a:rPr lang="en-US" smtClean="0"/>
              <a:t>9</a:t>
            </a:fld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576163" y="4774118"/>
            <a:ext cx="70435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Potentials could be normalized </a:t>
            </a:r>
            <a:r>
              <a:rPr lang="en-US" sz="2400" b="1" dirty="0" smtClean="0"/>
              <a:t>locally</a:t>
            </a:r>
            <a:r>
              <a:rPr lang="en-US" sz="2400" dirty="0" smtClean="0"/>
              <a:t> or </a:t>
            </a:r>
            <a:r>
              <a:rPr lang="en-US" sz="2400" b="1" dirty="0" smtClean="0"/>
              <a:t>globally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3062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21469</TotalTime>
  <Words>1889</Words>
  <Application>Microsoft Macintosh PowerPoint</Application>
  <PresentationFormat>On-screen Show (4:3)</PresentationFormat>
  <Paragraphs>398</Paragraphs>
  <Slides>29</Slides>
  <Notes>27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QF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Summer 2015</dc:title>
  <dc:creator>Shafiq Joty</dc:creator>
  <cp:lastModifiedBy>Shafiq Joty</cp:lastModifiedBy>
  <cp:revision>801</cp:revision>
  <dcterms:created xsi:type="dcterms:W3CDTF">2015-06-18T11:54:13Z</dcterms:created>
  <dcterms:modified xsi:type="dcterms:W3CDTF">2016-08-20T13:31:15Z</dcterms:modified>
</cp:coreProperties>
</file>

<file path=docProps/thumbnail.jpeg>
</file>